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89" r:id="rId4"/>
    <p:sldId id="281" r:id="rId5"/>
    <p:sldId id="282" r:id="rId6"/>
    <p:sldId id="284" r:id="rId7"/>
    <p:sldId id="285" r:id="rId8"/>
    <p:sldId id="286" r:id="rId9"/>
    <p:sldId id="287" r:id="rId10"/>
    <p:sldId id="288" r:id="rId11"/>
    <p:sldId id="269" r:id="rId12"/>
    <p:sldId id="277" r:id="rId13"/>
    <p:sldId id="279" r:id="rId14"/>
    <p:sldId id="294" r:id="rId15"/>
    <p:sldId id="291" r:id="rId16"/>
    <p:sldId id="292" r:id="rId17"/>
    <p:sldId id="293" r:id="rId18"/>
    <p:sldId id="290"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4C71EC6-210F-42DE-9C53-41977AD35B3D}" type="datetimeFigureOut">
              <a:rPr lang="ru-RU" smtClean="0"/>
              <a:t>21.10.2021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21.10.2021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B4C71EC6-210F-42DE-9C53-41977AD35B3D}" type="datetimeFigureOut">
              <a:rPr lang="ru-RU" smtClean="0"/>
              <a:t>21.10.2021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21.10.2021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4C71EC6-210F-42DE-9C53-41977AD35B3D}" type="datetimeFigureOut">
              <a:rPr lang="ru-RU" smtClean="0"/>
              <a:t>21.10.2021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21.10.2021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21.10.2021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21.10.2021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B4C71EC6-210F-42DE-9C53-41977AD35B3D}" type="datetimeFigureOut">
              <a:rPr lang="ru-RU" smtClean="0"/>
              <a:t>21.10.2021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21.10.2021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B4C71EC6-210F-42DE-9C53-41977AD35B3D}" type="datetimeFigureOut">
              <a:rPr lang="ru-RU" smtClean="0"/>
              <a:t>21.10.2021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4C71EC6-210F-42DE-9C53-41977AD35B3D}" type="datetimeFigureOut">
              <a:rPr lang="ru-RU" smtClean="0"/>
              <a:t>21.10.2021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smiles.33b.ru/smile.104595.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55576" y="685801"/>
            <a:ext cx="7474024" cy="4975447"/>
          </a:xfrm>
        </p:spPr>
        <p:txBody>
          <a:bodyPr/>
          <a:lstStyle/>
          <a:p>
            <a:pPr marL="18288" indent="0" algn="ctr">
              <a:buNone/>
            </a:pPr>
            <a:endParaRPr lang="kk-KZ" sz="3200" b="1" dirty="0" smtClean="0">
              <a:effectLst/>
              <a:latin typeface="Times New Roman" panose="02020603050405020304" pitchFamily="18" charset="0"/>
              <a:cs typeface="Times New Roman" panose="02020603050405020304" pitchFamily="18" charset="0"/>
            </a:endParaRPr>
          </a:p>
          <a:p>
            <a:pPr marL="18288" indent="0" algn="ctr">
              <a:buNone/>
            </a:pPr>
            <a:r>
              <a:rPr lang="kk-KZ" sz="3200" b="1" dirty="0" smtClean="0">
                <a:solidFill>
                  <a:schemeClr val="bg1"/>
                </a:solidFill>
                <a:latin typeface="Times New Roman" panose="02020603050405020304" pitchFamily="18" charset="0"/>
                <a:cs typeface="Times New Roman" panose="02020603050405020304" pitchFamily="18" charset="0"/>
              </a:rPr>
              <a:t>8-Д</a:t>
            </a:r>
            <a:r>
              <a:rPr lang="kk-KZ" sz="3200" b="1" dirty="0" smtClean="0">
                <a:solidFill>
                  <a:schemeClr val="bg1"/>
                </a:solidFill>
                <a:effectLst/>
                <a:latin typeface="Times New Roman" panose="02020603050405020304" pitchFamily="18" charset="0"/>
                <a:cs typeface="Times New Roman" panose="02020603050405020304" pitchFamily="18" charset="0"/>
              </a:rPr>
              <a:t>әріс </a:t>
            </a:r>
          </a:p>
          <a:p>
            <a:pPr marL="18288" indent="0" algn="ctr">
              <a:buNone/>
            </a:pPr>
            <a:r>
              <a:rPr lang="kk-KZ" sz="3200" b="1" dirty="0" smtClean="0">
                <a:solidFill>
                  <a:schemeClr val="bg1"/>
                </a:solidFill>
                <a:effectLst/>
                <a:latin typeface="Times New Roman" panose="02020603050405020304" pitchFamily="18" charset="0"/>
                <a:cs typeface="Times New Roman" panose="02020603050405020304" pitchFamily="18" charset="0"/>
              </a:rPr>
              <a:t> </a:t>
            </a:r>
            <a:r>
              <a:rPr lang="kk-KZ" sz="3200" b="1" dirty="0">
                <a:solidFill>
                  <a:schemeClr val="bg1"/>
                </a:solidFill>
                <a:effectLst/>
                <a:latin typeface="Times New Roman" panose="02020603050405020304" pitchFamily="18" charset="0"/>
                <a:cs typeface="Times New Roman" panose="02020603050405020304" pitchFamily="18" charset="0"/>
              </a:rPr>
              <a:t>Қаржылық институттар төлейтін корпоративтік табыс салығы</a:t>
            </a:r>
            <a:endParaRPr lang="ru-RU" sz="3200" dirty="0">
              <a:solidFill>
                <a:schemeClr val="bg1"/>
              </a:solidFill>
              <a:effectLst/>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379201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400" b="1" i="1" dirty="0"/>
              <a:t>Шегерімге жатқызылмайтын шығындар </a:t>
            </a:r>
            <a:r>
              <a:rPr lang="kk-KZ" sz="2400" b="1" i="1" dirty="0" smtClean="0"/>
              <a:t>264-бап </a:t>
            </a:r>
            <a:r>
              <a:rPr lang="kk-KZ" sz="2400" b="1" i="1" dirty="0"/>
              <a:t>бойынша</a:t>
            </a:r>
            <a:r>
              <a:rPr lang="ru-RU" sz="2400" dirty="0"/>
              <a:t/>
            </a:r>
            <a:br>
              <a:rPr lang="ru-RU" sz="2400" dirty="0"/>
            </a:br>
            <a:endParaRPr lang="ru-RU" sz="2400" dirty="0"/>
          </a:p>
        </p:txBody>
      </p:sp>
      <p:sp>
        <p:nvSpPr>
          <p:cNvPr id="3" name="Объект 2"/>
          <p:cNvSpPr>
            <a:spLocks noGrp="1"/>
          </p:cNvSpPr>
          <p:nvPr>
            <p:ph idx="1"/>
          </p:nvPr>
        </p:nvSpPr>
        <p:spPr>
          <a:xfrm>
            <a:off x="457200" y="1052736"/>
            <a:ext cx="8579296" cy="5688632"/>
          </a:xfrm>
        </p:spPr>
        <p:txBody>
          <a:bodyPr>
            <a:normAutofit fontScale="40000" lnSpcReduction="20000"/>
          </a:bodyPr>
          <a:lstStyle/>
          <a:p>
            <a:r>
              <a:rPr lang="kk-KZ" sz="4300" dirty="0">
                <a:solidFill>
                  <a:schemeClr val="bg1"/>
                </a:solidFill>
                <a:latin typeface="Times New Roman" panose="02020603050405020304" pitchFamily="18" charset="0"/>
                <a:cs typeface="Times New Roman" panose="02020603050405020304" pitchFamily="18" charset="0"/>
              </a:rPr>
              <a:t>Есеп беруді дайындау үшін шегерімге жатқызылатын және жатқызылматын шығындардың бөлек есебін жылдың басынан жүргізу керек.</a:t>
            </a:r>
            <a:endParaRPr lang="ru-RU" sz="4300" dirty="0">
              <a:solidFill>
                <a:schemeClr val="bg1"/>
              </a:solidFill>
              <a:latin typeface="Times New Roman" panose="02020603050405020304" pitchFamily="18" charset="0"/>
              <a:cs typeface="Times New Roman" panose="02020603050405020304" pitchFamily="18" charset="0"/>
            </a:endParaRPr>
          </a:p>
          <a:p>
            <a:r>
              <a:rPr lang="kk-KZ" sz="4300" dirty="0">
                <a:solidFill>
                  <a:schemeClr val="bg1"/>
                </a:solidFill>
                <a:latin typeface="Times New Roman" panose="02020603050405020304" pitchFamily="18" charset="0"/>
                <a:cs typeface="Times New Roman" panose="02020603050405020304" pitchFamily="18" charset="0"/>
              </a:rPr>
              <a:t>  Салық Кодексіне байланысты КТС бойынша декларацияны жасағанда ЖЖТ алумен байланысты емес шығындар шегерімге жатқызылмайды.</a:t>
            </a:r>
            <a:endParaRPr lang="ru-RU" sz="4300" dirty="0">
              <a:solidFill>
                <a:schemeClr val="bg1"/>
              </a:solidFill>
              <a:latin typeface="Times New Roman" panose="02020603050405020304" pitchFamily="18" charset="0"/>
              <a:cs typeface="Times New Roman" panose="02020603050405020304" pitchFamily="18" charset="0"/>
            </a:endParaRPr>
          </a:p>
          <a:p>
            <a:r>
              <a:rPr lang="kk-KZ" sz="4300" dirty="0">
                <a:solidFill>
                  <a:schemeClr val="bg1"/>
                </a:solidFill>
                <a:latin typeface="Times New Roman" panose="02020603050405020304" pitchFamily="18" charset="0"/>
                <a:cs typeface="Times New Roman" panose="02020603050405020304" pitchFamily="18" charset="0"/>
              </a:rPr>
              <a:t>  Шегерімге жатқызылмайды:</a:t>
            </a:r>
            <a:endParaRPr lang="ru-RU" sz="4300" dirty="0">
              <a:solidFill>
                <a:schemeClr val="bg1"/>
              </a:solidFill>
              <a:latin typeface="Times New Roman" panose="02020603050405020304" pitchFamily="18" charset="0"/>
              <a:cs typeface="Times New Roman" panose="02020603050405020304" pitchFamily="18" charset="0"/>
            </a:endParaRPr>
          </a:p>
          <a:p>
            <a:pPr lvl="0"/>
            <a:r>
              <a:rPr lang="kk-KZ" sz="4300" dirty="0">
                <a:solidFill>
                  <a:schemeClr val="bg1"/>
                </a:solidFill>
                <a:latin typeface="Times New Roman" panose="02020603050405020304" pitchFamily="18" charset="0"/>
                <a:cs typeface="Times New Roman" panose="02020603050405020304" pitchFamily="18" charset="0"/>
              </a:rPr>
              <a:t>ЖЖТ алумен байланысты емес шығындар /презентацияға,балаларға жылдық мейрамдар,спорттық және </a:t>
            </a:r>
            <a:r>
              <a:rPr lang="kk-KZ" sz="4300" dirty="0" smtClean="0">
                <a:solidFill>
                  <a:schemeClr val="bg1"/>
                </a:solidFill>
                <a:latin typeface="Times New Roman" panose="02020603050405020304" pitchFamily="18" charset="0"/>
                <a:cs typeface="Times New Roman" panose="02020603050405020304" pitchFamily="18" charset="0"/>
              </a:rPr>
              <a:t>тренажерлық </a:t>
            </a:r>
            <a:r>
              <a:rPr lang="kk-KZ" sz="4300" dirty="0">
                <a:solidFill>
                  <a:schemeClr val="bg1"/>
                </a:solidFill>
                <a:latin typeface="Times New Roman" panose="02020603050405020304" pitchFamily="18" charset="0"/>
                <a:cs typeface="Times New Roman" panose="02020603050405020304" pitchFamily="18" charset="0"/>
              </a:rPr>
              <a:t>залдарды жалдау шығындары, азық-түлікті,суды алу шығындары/ .</a:t>
            </a:r>
            <a:endParaRPr lang="ru-RU" sz="4300" dirty="0">
              <a:solidFill>
                <a:schemeClr val="bg1"/>
              </a:solidFill>
              <a:latin typeface="Times New Roman" panose="02020603050405020304" pitchFamily="18" charset="0"/>
              <a:cs typeface="Times New Roman" panose="02020603050405020304" pitchFamily="18" charset="0"/>
            </a:endParaRPr>
          </a:p>
          <a:p>
            <a:pPr lvl="0"/>
            <a:r>
              <a:rPr lang="kk-KZ" sz="4300" dirty="0">
                <a:solidFill>
                  <a:schemeClr val="bg1"/>
                </a:solidFill>
                <a:latin typeface="Times New Roman" panose="02020603050405020304" pitchFamily="18" charset="0"/>
                <a:cs typeface="Times New Roman" panose="02020603050405020304" pitchFamily="18" charset="0"/>
              </a:rPr>
              <a:t>ЖЖТ алумен байланысты емес салық төлеушінің құрылысқа ,негізгі құралдар, МЕА-ге кеткен шығындар.</a:t>
            </a:r>
            <a:endParaRPr lang="ru-RU" sz="4300" dirty="0">
              <a:solidFill>
                <a:schemeClr val="bg1"/>
              </a:solidFill>
              <a:latin typeface="Times New Roman" panose="02020603050405020304" pitchFamily="18" charset="0"/>
              <a:cs typeface="Times New Roman" panose="02020603050405020304" pitchFamily="18" charset="0"/>
            </a:endParaRPr>
          </a:p>
          <a:p>
            <a:pPr lvl="0"/>
            <a:r>
              <a:rPr lang="kk-KZ" sz="4300" dirty="0">
                <a:solidFill>
                  <a:schemeClr val="bg1"/>
                </a:solidFill>
                <a:latin typeface="Times New Roman" panose="02020603050405020304" pitchFamily="18" charset="0"/>
                <a:cs typeface="Times New Roman" panose="02020603050405020304" pitchFamily="18" charset="0"/>
              </a:rPr>
              <a:t>Мемлекеттік бюджетке төленуге тиісті айыппұлдар, өсімпұлдар, сотта өкіл ретінде қатысу қызметі үшін төлем, мүшел жарналары, жоғарыда тұрған ұйымдарды ұстап-күтуге аударымдар, заңды және жеке тұлғаларға қаржылық көмек.</a:t>
            </a:r>
            <a:endParaRPr lang="ru-RU" sz="4300" dirty="0">
              <a:solidFill>
                <a:schemeClr val="bg1"/>
              </a:solidFill>
              <a:latin typeface="Times New Roman" panose="02020603050405020304" pitchFamily="18" charset="0"/>
              <a:cs typeface="Times New Roman" panose="02020603050405020304" pitchFamily="18" charset="0"/>
            </a:endParaRPr>
          </a:p>
          <a:p>
            <a:pPr lvl="0"/>
            <a:r>
              <a:rPr lang="kk-KZ" sz="4300" dirty="0">
                <a:solidFill>
                  <a:schemeClr val="bg1"/>
                </a:solidFill>
                <a:latin typeface="Times New Roman" panose="02020603050405020304" pitchFamily="18" charset="0"/>
                <a:cs typeface="Times New Roman" panose="02020603050405020304" pitchFamily="18" charset="0"/>
              </a:rPr>
              <a:t>Несие бойынша сыйақылар,өкілетті және іс-сапар шығындары сияқты нормадан жоғары шығындар</a:t>
            </a:r>
            <a:endParaRPr lang="ru-RU" sz="4300" dirty="0">
              <a:solidFill>
                <a:schemeClr val="bg1"/>
              </a:solidFill>
              <a:latin typeface="Times New Roman" panose="02020603050405020304" pitchFamily="18" charset="0"/>
              <a:cs typeface="Times New Roman" panose="02020603050405020304" pitchFamily="18" charset="0"/>
            </a:endParaRPr>
          </a:p>
          <a:p>
            <a:pPr lvl="0"/>
            <a:r>
              <a:rPr lang="kk-KZ" sz="4300" dirty="0">
                <a:solidFill>
                  <a:schemeClr val="bg1"/>
                </a:solidFill>
                <a:latin typeface="Times New Roman" panose="02020603050405020304" pitchFamily="18" charset="0"/>
                <a:cs typeface="Times New Roman" panose="02020603050405020304" pitchFamily="18" charset="0"/>
              </a:rPr>
              <a:t>ҚР құқықтық актілермен, нормативтік нормамен белгіленген нормадан тыс бюджетке төленетін басқсадай  міндетті төлемдер сомасы</a:t>
            </a:r>
            <a:endParaRPr lang="ru-RU" sz="4300" dirty="0">
              <a:solidFill>
                <a:schemeClr val="bg1"/>
              </a:solidFill>
              <a:latin typeface="Times New Roman" panose="02020603050405020304" pitchFamily="18" charset="0"/>
              <a:cs typeface="Times New Roman" panose="02020603050405020304" pitchFamily="18" charset="0"/>
            </a:endParaRPr>
          </a:p>
          <a:p>
            <a:pPr lvl="0"/>
            <a:r>
              <a:rPr lang="kk-KZ" sz="4300" dirty="0">
                <a:solidFill>
                  <a:schemeClr val="bg1"/>
                </a:solidFill>
                <a:latin typeface="Times New Roman" panose="02020603050405020304" pitchFamily="18" charset="0"/>
                <a:cs typeface="Times New Roman" panose="02020603050405020304" pitchFamily="18" charset="0"/>
              </a:rPr>
              <a:t>Кәсіпкерлік қызметте қолданылмайтын объектілерді сақтауға,эксплуатациялау және құрылысқа кететін щығындар</a:t>
            </a:r>
            <a:endParaRPr lang="ru-RU" sz="4300" dirty="0">
              <a:solidFill>
                <a:schemeClr val="bg1"/>
              </a:solidFill>
              <a:latin typeface="Times New Roman" panose="02020603050405020304" pitchFamily="18" charset="0"/>
              <a:cs typeface="Times New Roman" panose="02020603050405020304" pitchFamily="18" charset="0"/>
            </a:endParaRPr>
          </a:p>
          <a:p>
            <a:pPr lvl="0"/>
            <a:r>
              <a:rPr lang="kk-KZ" sz="4300" dirty="0">
                <a:solidFill>
                  <a:schemeClr val="bg1"/>
                </a:solidFill>
                <a:latin typeface="Times New Roman" panose="02020603050405020304" pitchFamily="18" charset="0"/>
                <a:cs typeface="Times New Roman" panose="02020603050405020304" pitchFamily="18" charset="0"/>
              </a:rPr>
              <a:t>Салық төлеушінің өтелусіз түрде көрсетілген қызметтің, атқарылған жұмыстың, берілген мүліктердің құны</a:t>
            </a:r>
            <a:endParaRPr lang="ru-RU" sz="4300" dirty="0">
              <a:solidFill>
                <a:schemeClr val="bg1"/>
              </a:solidFill>
              <a:latin typeface="Times New Roman" panose="02020603050405020304" pitchFamily="18" charset="0"/>
              <a:cs typeface="Times New Roman" panose="02020603050405020304" pitchFamily="18" charset="0"/>
            </a:endParaRPr>
          </a:p>
          <a:p>
            <a:r>
              <a:rPr lang="kk-KZ" sz="4300" dirty="0">
                <a:solidFill>
                  <a:schemeClr val="bg1"/>
                </a:solidFill>
                <a:latin typeface="Times New Roman" panose="02020603050405020304" pitchFamily="18" charset="0"/>
                <a:cs typeface="Times New Roman" panose="02020603050405020304" pitchFamily="18" charset="0"/>
              </a:rPr>
              <a:t>Өнімді бөлу келісім-шарты бойынша қызмет жүргізген жер қойнауын пайдаланушылардың қосымша төленген төлемнің сомасы</a:t>
            </a:r>
            <a:endParaRPr lang="ru-RU" sz="4300"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147127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kk-KZ" dirty="0">
                <a:solidFill>
                  <a:schemeClr val="bg1"/>
                </a:solidFill>
                <a:latin typeface="Times New Roman" panose="02020603050405020304" pitchFamily="18" charset="0"/>
                <a:cs typeface="Times New Roman" panose="02020603050405020304" pitchFamily="18" charset="0"/>
              </a:rPr>
              <a:t>Корпорациялық табыс  салығының құрылу негізі. Корпорациялық табыс салығы корпорациялардың табысына салынатын тікелей салық. Сондай-ақ бюджеттің реттеуші кірісі болып табылады.    Корпоративтік табыс салығы бюджет түсімдерінде едәуір орын алады (27,7%).</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089438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a:t/>
            </a:r>
            <a:br>
              <a:rPr lang="ru-RU" dirty="0"/>
            </a:br>
            <a:r>
              <a:rPr lang="ru-RU" b="1" dirty="0" err="1" smtClean="0">
                <a:solidFill>
                  <a:schemeClr val="bg1"/>
                </a:solidFill>
                <a:latin typeface="Times New Roman" panose="02020603050405020304" pitchFamily="18" charset="0"/>
                <a:cs typeface="Times New Roman" panose="02020603050405020304" pitchFamily="18" charset="0"/>
              </a:rPr>
              <a:t>Салық</a:t>
            </a:r>
            <a:r>
              <a:rPr lang="ru-RU" b="1" dirty="0" smtClean="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салынатын</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табыс</a:t>
            </a:r>
            <a:r>
              <a:rPr lang="ru-RU" b="1"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жылдық</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жиынтық</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табыс</a:t>
            </a:r>
            <a:r>
              <a:rPr lang="ru-RU" dirty="0">
                <a:solidFill>
                  <a:schemeClr val="bg1"/>
                </a:solidFill>
                <a:latin typeface="Times New Roman" panose="02020603050405020304" pitchFamily="18" charset="0"/>
                <a:cs typeface="Times New Roman" panose="02020603050405020304" pitchFamily="18" charset="0"/>
              </a:rPr>
              <a:t> пен </a:t>
            </a:r>
            <a:r>
              <a:rPr lang="ru-RU" dirty="0" err="1">
                <a:solidFill>
                  <a:schemeClr val="bg1"/>
                </a:solidFill>
                <a:latin typeface="Times New Roman" panose="02020603050405020304" pitchFamily="18" charset="0"/>
                <a:cs typeface="Times New Roman" panose="02020603050405020304" pitchFamily="18" charset="0"/>
              </a:rPr>
              <a:t>көзделген</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шегерімдер</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арасындағы</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айырма</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ретінде</a:t>
            </a:r>
            <a:r>
              <a:rPr lang="ru-RU" dirty="0">
                <a:solidFill>
                  <a:schemeClr val="bg1"/>
                </a:solidFill>
                <a:latin typeface="Times New Roman" panose="02020603050405020304" pitchFamily="18" charset="0"/>
                <a:cs typeface="Times New Roman" panose="02020603050405020304" pitchFamily="18" charset="0"/>
              </a:rPr>
              <a:t> </a:t>
            </a:r>
            <a:r>
              <a:rPr lang="ru-RU" dirty="0" err="1">
                <a:solidFill>
                  <a:schemeClr val="bg1"/>
                </a:solidFill>
                <a:latin typeface="Times New Roman" panose="02020603050405020304" pitchFamily="18" charset="0"/>
                <a:cs typeface="Times New Roman" panose="02020603050405020304" pitchFamily="18" charset="0"/>
              </a:rPr>
              <a:t>анықталады</a:t>
            </a:r>
            <a:r>
              <a:rPr lang="ru-RU" dirty="0">
                <a:solidFill>
                  <a:schemeClr val="bg1"/>
                </a:solidFill>
                <a:latin typeface="Times New Roman" panose="02020603050405020304" pitchFamily="18" charset="0"/>
                <a:cs typeface="Times New Roman" panose="02020603050405020304" pitchFamily="18" charset="0"/>
              </a:rPr>
              <a:t>.</a:t>
            </a:r>
            <a:br>
              <a:rPr lang="ru-RU" dirty="0">
                <a:solidFill>
                  <a:schemeClr val="bg1"/>
                </a:solidFill>
                <a:latin typeface="Times New Roman" panose="02020603050405020304" pitchFamily="18" charset="0"/>
                <a:cs typeface="Times New Roman" panose="02020603050405020304" pitchFamily="18" charset="0"/>
              </a:rPr>
            </a:br>
            <a:r>
              <a:rPr lang="ru-RU" dirty="0">
                <a:solidFill>
                  <a:schemeClr val="bg1"/>
                </a:solidFill>
                <a:latin typeface="Times New Roman" panose="02020603050405020304" pitchFamily="18" charset="0"/>
                <a:cs typeface="Times New Roman" panose="02020603050405020304" pitchFamily="18" charset="0"/>
              </a:rPr>
              <a:t/>
            </a:r>
            <a:br>
              <a:rPr lang="ru-RU" dirty="0">
                <a:solidFill>
                  <a:schemeClr val="bg1"/>
                </a:solidFill>
                <a:latin typeface="Times New Roman" panose="02020603050405020304" pitchFamily="18" charset="0"/>
                <a:cs typeface="Times New Roman" panose="02020603050405020304" pitchFamily="18" charset="0"/>
              </a:rPr>
            </a:br>
            <a:r>
              <a:rPr lang="ru-RU" dirty="0">
                <a:solidFill>
                  <a:schemeClr val="bg1"/>
                </a:solidFill>
                <a:latin typeface="Times New Roman" panose="02020603050405020304" pitchFamily="18" charset="0"/>
                <a:cs typeface="Times New Roman" panose="02020603050405020304" pitchFamily="18" charset="0"/>
              </a:rPr>
              <a:t/>
            </a:r>
            <a:br>
              <a:rPr lang="ru-RU" dirty="0">
                <a:solidFill>
                  <a:schemeClr val="bg1"/>
                </a:solidFill>
                <a:latin typeface="Times New Roman" panose="02020603050405020304" pitchFamily="18" charset="0"/>
                <a:cs typeface="Times New Roman" panose="02020603050405020304" pitchFamily="18" charset="0"/>
              </a:rPr>
            </a:br>
            <a:r>
              <a:rPr lang="ru-RU" b="1" dirty="0" err="1">
                <a:solidFill>
                  <a:schemeClr val="bg1"/>
                </a:solidFill>
                <a:latin typeface="Times New Roman" panose="02020603050405020304" pitchFamily="18" charset="0"/>
                <a:cs typeface="Times New Roman" panose="02020603050405020304" pitchFamily="18" charset="0"/>
              </a:rPr>
              <a:t>Салық</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салынатын</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табыс</a:t>
            </a:r>
            <a:r>
              <a:rPr lang="ru-RU" b="1" dirty="0">
                <a:solidFill>
                  <a:schemeClr val="bg1"/>
                </a:solidFill>
                <a:latin typeface="Times New Roman" panose="02020603050405020304" pitchFamily="18" charset="0"/>
                <a:cs typeface="Times New Roman" panose="02020603050405020304" pitchFamily="18" charset="0"/>
              </a:rPr>
              <a:t>=</a:t>
            </a:r>
            <a:r>
              <a:rPr lang="ru-RU" b="1" dirty="0" err="1">
                <a:solidFill>
                  <a:schemeClr val="bg1"/>
                </a:solidFill>
                <a:latin typeface="Times New Roman" panose="02020603050405020304" pitchFamily="18" charset="0"/>
                <a:cs typeface="Times New Roman" panose="02020603050405020304" pitchFamily="18" charset="0"/>
              </a:rPr>
              <a:t>жылдық</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жиынтық</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табыс-шегерістер</a:t>
            </a:r>
            <a:r>
              <a:rPr lang="ru-RU" dirty="0"/>
              <a:t/>
            </a:r>
            <a:br>
              <a:rPr lang="ru-RU" dirty="0"/>
            </a:br>
            <a:endParaRPr lang="ru-RU" dirty="0"/>
          </a:p>
        </p:txBody>
      </p:sp>
    </p:spTree>
    <p:extLst>
      <p:ext uri="{BB962C8B-B14F-4D97-AF65-F5344CB8AC3E}">
        <p14:creationId xmlns:p14="http://schemas.microsoft.com/office/powerpoint/2010/main" val="555981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solidFill>
                  <a:schemeClr val="bg1"/>
                </a:solidFill>
              </a:rPr>
              <a:t>КТС </a:t>
            </a:r>
            <a:r>
              <a:rPr lang="ru-RU" dirty="0" err="1">
                <a:solidFill>
                  <a:schemeClr val="bg1"/>
                </a:solidFill>
              </a:rPr>
              <a:t>мөлшерлемесі</a:t>
            </a:r>
            <a:r>
              <a:rPr lang="ru-RU" dirty="0">
                <a:solidFill>
                  <a:schemeClr val="bg1"/>
                </a:solidFill>
              </a:rPr>
              <a:t> </a:t>
            </a:r>
            <a:r>
              <a:rPr lang="en-US" dirty="0"/>
              <a:t/>
            </a:r>
            <a:br>
              <a:rPr lang="en-US" dirty="0"/>
            </a:br>
            <a:endParaRPr lang="ru-RU" dirty="0"/>
          </a:p>
        </p:txBody>
      </p:sp>
      <p:sp>
        <p:nvSpPr>
          <p:cNvPr id="3" name="Объект 2"/>
          <p:cNvSpPr>
            <a:spLocks noGrp="1"/>
          </p:cNvSpPr>
          <p:nvPr>
            <p:ph idx="1"/>
          </p:nvPr>
        </p:nvSpPr>
        <p:spPr>
          <a:xfrm>
            <a:off x="457200" y="1609416"/>
            <a:ext cx="7931224" cy="4846320"/>
          </a:xfrm>
        </p:spPr>
        <p:txBody>
          <a:bodyPr>
            <a:normAutofit/>
          </a:bodyPr>
          <a:lstStyle/>
          <a:p>
            <a:r>
              <a:rPr lang="ru-RU" sz="2800" dirty="0" err="1" smtClean="0">
                <a:solidFill>
                  <a:schemeClr val="bg1"/>
                </a:solidFill>
                <a:latin typeface="Times New Roman" panose="02020603050405020304" pitchFamily="18" charset="0"/>
                <a:cs typeface="Times New Roman" panose="02020603050405020304" pitchFamily="18" charset="0"/>
              </a:rPr>
              <a:t>Корпоративтік</a:t>
            </a:r>
            <a:r>
              <a:rPr lang="ru-RU" sz="2800" dirty="0" smtClean="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табыс</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smtClean="0">
                <a:solidFill>
                  <a:schemeClr val="bg1"/>
                </a:solidFill>
                <a:latin typeface="Times New Roman" panose="02020603050405020304" pitchFamily="18" charset="0"/>
                <a:cs typeface="Times New Roman" panose="02020603050405020304" pitchFamily="18" charset="0"/>
              </a:rPr>
              <a:t>салығы</a:t>
            </a:r>
            <a:r>
              <a:rPr lang="ru-RU" sz="2800" dirty="0" smtClean="0">
                <a:solidFill>
                  <a:schemeClr val="bg1"/>
                </a:solidFill>
                <a:latin typeface="Times New Roman" panose="02020603050405020304" pitchFamily="18" charset="0"/>
                <a:cs typeface="Times New Roman" panose="02020603050405020304" pitchFamily="18" charset="0"/>
              </a:rPr>
              <a:t> 20%мөлшерінде </a:t>
            </a:r>
            <a:r>
              <a:rPr lang="ru-RU" sz="2800" dirty="0" err="1">
                <a:solidFill>
                  <a:schemeClr val="bg1"/>
                </a:solidFill>
                <a:latin typeface="Times New Roman" panose="02020603050405020304" pitchFamily="18" charset="0"/>
                <a:cs typeface="Times New Roman" panose="02020603050405020304" pitchFamily="18" charset="0"/>
              </a:rPr>
              <a:t>есептеледі</a:t>
            </a:r>
            <a:r>
              <a:rPr lang="ru-RU" sz="2800" dirty="0">
                <a:solidFill>
                  <a:schemeClr val="bg1"/>
                </a:solidFill>
                <a:latin typeface="Times New Roman" panose="02020603050405020304" pitchFamily="18" charset="0"/>
                <a:cs typeface="Times New Roman" panose="02020603050405020304" pitchFamily="18" charset="0"/>
              </a:rPr>
              <a:t>. </a:t>
            </a:r>
            <a:endParaRPr lang="en-US" sz="2800" dirty="0" smtClean="0">
              <a:solidFill>
                <a:schemeClr val="bg1"/>
              </a:solidFill>
              <a:latin typeface="Times New Roman" panose="02020603050405020304" pitchFamily="18" charset="0"/>
              <a:cs typeface="Times New Roman" panose="02020603050405020304" pitchFamily="18" charset="0"/>
            </a:endParaRPr>
          </a:p>
          <a:p>
            <a:r>
              <a:rPr lang="ru-RU" sz="2800" dirty="0" err="1" smtClean="0">
                <a:solidFill>
                  <a:schemeClr val="bg1"/>
                </a:solidFill>
                <a:latin typeface="Times New Roman" panose="02020603050405020304" pitchFamily="18" charset="0"/>
                <a:cs typeface="Times New Roman" panose="02020603050405020304" pitchFamily="18" charset="0"/>
              </a:rPr>
              <a:t>Заңды</a:t>
            </a:r>
            <a:r>
              <a:rPr lang="ru-RU" sz="2800" dirty="0" smtClean="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тұлғалар</a:t>
            </a:r>
            <a:r>
              <a:rPr lang="ru-RU" sz="2800" dirty="0">
                <a:solidFill>
                  <a:schemeClr val="bg1"/>
                </a:solidFill>
                <a:latin typeface="Times New Roman" panose="02020603050405020304" pitchFamily="18" charset="0"/>
                <a:cs typeface="Times New Roman" panose="02020603050405020304" pitchFamily="18" charset="0"/>
              </a:rPr>
              <a:t> - </a:t>
            </a:r>
            <a:r>
              <a:rPr lang="ru-RU" sz="2800" dirty="0" err="1">
                <a:solidFill>
                  <a:schemeClr val="bg1"/>
                </a:solidFill>
                <a:latin typeface="Times New Roman" panose="02020603050405020304" pitchFamily="18" charset="0"/>
                <a:cs typeface="Times New Roman" panose="02020603050405020304" pitchFamily="18" charset="0"/>
              </a:rPr>
              <a:t>ауыл</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шаруашылығы</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өнімдерін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омарташылық</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өнімдерін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аквакультураны</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өндірушілер</a:t>
            </a:r>
            <a:r>
              <a:rPr lang="ru-RU" sz="2800" dirty="0">
                <a:solidFill>
                  <a:schemeClr val="bg1"/>
                </a:solidFill>
                <a:latin typeface="Times New Roman" panose="02020603050405020304" pitchFamily="18" charset="0"/>
                <a:cs typeface="Times New Roman" panose="02020603050405020304" pitchFamily="18" charset="0"/>
              </a:rPr>
              <a:t>, </a:t>
            </a:r>
            <a:endParaRPr lang="en-US" sz="2800" dirty="0" smtClean="0">
              <a:solidFill>
                <a:schemeClr val="bg1"/>
              </a:solidFill>
              <a:latin typeface="Times New Roman" panose="02020603050405020304" pitchFamily="18" charset="0"/>
              <a:cs typeface="Times New Roman" panose="02020603050405020304" pitchFamily="18" charset="0"/>
            </a:endParaRPr>
          </a:p>
          <a:p>
            <a:r>
              <a:rPr lang="ru-RU" sz="2800" dirty="0" smtClean="0">
                <a:solidFill>
                  <a:schemeClr val="bg1"/>
                </a:solidFill>
                <a:latin typeface="Times New Roman" panose="02020603050405020304" pitchFamily="18" charset="0"/>
                <a:cs typeface="Times New Roman" panose="02020603050405020304" pitchFamily="18" charset="0"/>
              </a:rPr>
              <a:t>КТС </a:t>
            </a:r>
            <a:r>
              <a:rPr lang="ru-RU" sz="2800" dirty="0">
                <a:solidFill>
                  <a:schemeClr val="bg1"/>
                </a:solidFill>
                <a:latin typeface="Times New Roman" panose="02020603050405020304" pitchFamily="18" charset="0"/>
                <a:cs typeface="Times New Roman" panose="02020603050405020304" pitchFamily="18" charset="0"/>
              </a:rPr>
              <a:t>10%мөлшерлеме </a:t>
            </a:r>
            <a:r>
              <a:rPr lang="ru-RU" sz="2800" dirty="0" err="1">
                <a:solidFill>
                  <a:schemeClr val="bg1"/>
                </a:solidFill>
                <a:latin typeface="Times New Roman" panose="02020603050405020304" pitchFamily="18" charset="0"/>
                <a:cs typeface="Times New Roman" panose="02020603050405020304" pitchFamily="18" charset="0"/>
              </a:rPr>
              <a:t>бойынша</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есептейді</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Төлем</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көзінен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салық</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салынатын</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табысқа</a:t>
            </a:r>
            <a:r>
              <a:rPr lang="ru-RU" sz="2800" dirty="0">
                <a:solidFill>
                  <a:schemeClr val="bg1"/>
                </a:solidFill>
                <a:latin typeface="Times New Roman" panose="02020603050405020304" pitchFamily="18" charset="0"/>
                <a:cs typeface="Times New Roman" panose="02020603050405020304" pitchFamily="18" charset="0"/>
              </a:rPr>
              <a:t> КТС 15%ставка </a:t>
            </a:r>
            <a:r>
              <a:rPr lang="ru-RU" sz="2800" dirty="0" err="1">
                <a:solidFill>
                  <a:schemeClr val="bg1"/>
                </a:solidFill>
                <a:latin typeface="Times New Roman" panose="02020603050405020304" pitchFamily="18" charset="0"/>
                <a:cs typeface="Times New Roman" panose="02020603050405020304" pitchFamily="18" charset="0"/>
              </a:rPr>
              <a:t>бойынша</a:t>
            </a:r>
            <a:r>
              <a:rPr lang="ru-RU" sz="2800" dirty="0">
                <a:solidFill>
                  <a:schemeClr val="bg1"/>
                </a:solidFill>
                <a:latin typeface="Times New Roman" panose="02020603050405020304" pitchFamily="18" charset="0"/>
                <a:cs typeface="Times New Roman" panose="02020603050405020304" pitchFamily="18" charset="0"/>
              </a:rPr>
              <a:t> </a:t>
            </a:r>
            <a:r>
              <a:rPr lang="ru-RU" sz="2800" dirty="0" err="1">
                <a:solidFill>
                  <a:schemeClr val="bg1"/>
                </a:solidFill>
                <a:latin typeface="Times New Roman" panose="02020603050405020304" pitchFamily="18" charset="0"/>
                <a:cs typeface="Times New Roman" panose="02020603050405020304" pitchFamily="18" charset="0"/>
              </a:rPr>
              <a:t>жатады</a:t>
            </a:r>
            <a:r>
              <a:rPr lang="ru-RU" sz="2800" dirty="0">
                <a:solidFill>
                  <a:schemeClr val="bg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40962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196752"/>
            <a:ext cx="8229600" cy="4911824"/>
          </a:xfrm>
        </p:spPr>
        <p:txBody>
          <a:bodyPr>
            <a:normAutofit fontScale="40000" lnSpcReduction="20000"/>
          </a:bodyPr>
          <a:lstStyle/>
          <a:p>
            <a:r>
              <a:rPr lang="kk-KZ" sz="6000" b="1" dirty="0">
                <a:solidFill>
                  <a:schemeClr val="bg1"/>
                </a:solidFill>
                <a:latin typeface="Times New Roman" pitchFamily="18" charset="0"/>
                <a:cs typeface="Times New Roman" pitchFamily="18" charset="0"/>
              </a:rPr>
              <a:t>Салық салынатын табысты түзету</a:t>
            </a:r>
            <a:endParaRPr lang="ru-RU" sz="6000" dirty="0">
              <a:solidFill>
                <a:schemeClr val="bg1"/>
              </a:solidFill>
              <a:latin typeface="Times New Roman" pitchFamily="18" charset="0"/>
              <a:cs typeface="Times New Roman" pitchFamily="18" charset="0"/>
            </a:endParaRPr>
          </a:p>
          <a:p>
            <a:r>
              <a:rPr lang="kk-KZ" sz="3800" dirty="0">
                <a:solidFill>
                  <a:schemeClr val="bg1"/>
                </a:solidFill>
                <a:latin typeface="Times New Roman" pitchFamily="18" charset="0"/>
                <a:cs typeface="Times New Roman" pitchFamily="18" charset="0"/>
              </a:rPr>
              <a:t>Салық төлеушінің салық салынатын табысынан салық салынатын табыстың екі % шегінде мынадай шығыстар алып тастауға тиіс:</a:t>
            </a:r>
            <a:endParaRPr lang="ru-RU" sz="3800" dirty="0">
              <a:solidFill>
                <a:schemeClr val="bg1"/>
              </a:solidFill>
              <a:latin typeface="Times New Roman" pitchFamily="18" charset="0"/>
              <a:cs typeface="Times New Roman" pitchFamily="18" charset="0"/>
            </a:endParaRPr>
          </a:p>
          <a:p>
            <a:pPr lvl="0"/>
            <a:r>
              <a:rPr lang="kk-KZ" sz="3800" dirty="0" smtClean="0">
                <a:solidFill>
                  <a:schemeClr val="bg1"/>
                </a:solidFill>
                <a:latin typeface="Times New Roman" pitchFamily="18" charset="0"/>
                <a:cs typeface="Times New Roman" pitchFamily="18" charset="0"/>
              </a:rPr>
              <a:t>1) Әлеметтік </a:t>
            </a:r>
            <a:r>
              <a:rPr lang="kk-KZ" sz="3800" dirty="0">
                <a:solidFill>
                  <a:schemeClr val="bg1"/>
                </a:solidFill>
                <a:latin typeface="Times New Roman" pitchFamily="18" charset="0"/>
                <a:cs typeface="Times New Roman" pitchFamily="18" charset="0"/>
              </a:rPr>
              <a:t>сала объектілерін ұстауға салық төлеушінің нақты жұмсаған шығыстары;</a:t>
            </a:r>
            <a:endParaRPr lang="ru-RU" sz="3800" dirty="0">
              <a:solidFill>
                <a:schemeClr val="bg1"/>
              </a:solidFill>
              <a:latin typeface="Times New Roman" pitchFamily="18" charset="0"/>
              <a:cs typeface="Times New Roman" pitchFamily="18" charset="0"/>
            </a:endParaRPr>
          </a:p>
          <a:p>
            <a:pPr lvl="0"/>
            <a:r>
              <a:rPr lang="kk-KZ" sz="3800" dirty="0" smtClean="0">
                <a:solidFill>
                  <a:schemeClr val="bg1"/>
                </a:solidFill>
                <a:latin typeface="Times New Roman" pitchFamily="18" charset="0"/>
                <a:cs typeface="Times New Roman" pitchFamily="18" charset="0"/>
              </a:rPr>
              <a:t>2) Коммерциялық </a:t>
            </a:r>
            <a:r>
              <a:rPr lang="kk-KZ" sz="3800" dirty="0">
                <a:solidFill>
                  <a:schemeClr val="bg1"/>
                </a:solidFill>
                <a:latin typeface="Times New Roman" pitchFamily="18" charset="0"/>
                <a:cs typeface="Times New Roman" pitchFamily="18" charset="0"/>
              </a:rPr>
              <a:t>емес ұйымдарға өтеусіз берілген мүлік;</a:t>
            </a:r>
            <a:endParaRPr lang="ru-RU" sz="3800" dirty="0">
              <a:solidFill>
                <a:schemeClr val="bg1"/>
              </a:solidFill>
              <a:latin typeface="Times New Roman" pitchFamily="18" charset="0"/>
              <a:cs typeface="Times New Roman" pitchFamily="18" charset="0"/>
            </a:endParaRPr>
          </a:p>
          <a:p>
            <a:pPr lvl="0"/>
            <a:r>
              <a:rPr lang="kk-KZ" sz="3800" dirty="0" smtClean="0">
                <a:solidFill>
                  <a:schemeClr val="bg1"/>
                </a:solidFill>
                <a:latin typeface="Times New Roman" pitchFamily="18" charset="0"/>
                <a:cs typeface="Times New Roman" pitchFamily="18" charset="0"/>
              </a:rPr>
              <a:t>3) Жеке </a:t>
            </a:r>
            <a:r>
              <a:rPr lang="kk-KZ" sz="3800" dirty="0">
                <a:solidFill>
                  <a:schemeClr val="bg1"/>
                </a:solidFill>
                <a:latin typeface="Times New Roman" pitchFamily="18" charset="0"/>
                <a:cs typeface="Times New Roman" pitchFamily="18" charset="0"/>
              </a:rPr>
              <a:t>тұлғаларға ҚР заңдарына сәйкес берілген атаулы әлеуметтік көмек;</a:t>
            </a:r>
            <a:endParaRPr lang="ru-RU" sz="3800" dirty="0">
              <a:solidFill>
                <a:schemeClr val="bg1"/>
              </a:solidFill>
              <a:latin typeface="Times New Roman" pitchFamily="18" charset="0"/>
              <a:cs typeface="Times New Roman" pitchFamily="18" charset="0"/>
            </a:endParaRPr>
          </a:p>
          <a:p>
            <a:r>
              <a:rPr lang="kk-KZ" sz="3800" dirty="0">
                <a:solidFill>
                  <a:schemeClr val="bg1"/>
                </a:solidFill>
                <a:latin typeface="Times New Roman" pitchFamily="18" charset="0"/>
                <a:cs typeface="Times New Roman" pitchFamily="18" charset="0"/>
              </a:rPr>
              <a:t>Мүгедектердің еңбегін пайдаланатын салық төлеушілер салық салынатын табысты мүгедектің еңбегіне ақы төлеуге шығарылған шығыстар сомаларынан 2 еселенген және мүгедектерге төленетін жалақы мен басқа да төлемдердің есептелген әлеуметтік салық сомасынан 50% мөлшеріндегі соманы азайтуға құқығы бар.</a:t>
            </a:r>
            <a:endParaRPr lang="ru-RU" sz="3800" dirty="0">
              <a:solidFill>
                <a:schemeClr val="bg1"/>
              </a:solidFill>
              <a:latin typeface="Times New Roman" pitchFamily="18" charset="0"/>
              <a:cs typeface="Times New Roman" pitchFamily="18" charset="0"/>
            </a:endParaRPr>
          </a:p>
          <a:p>
            <a:r>
              <a:rPr lang="kk-KZ" sz="3800" dirty="0">
                <a:solidFill>
                  <a:schemeClr val="bg1"/>
                </a:solidFill>
                <a:latin typeface="Times New Roman" pitchFamily="18" charset="0"/>
                <a:cs typeface="Times New Roman" pitchFamily="18" charset="0"/>
              </a:rPr>
              <a:t>Салық төлеушілер салық салынатын табысты 3 жылдан артық мерзімге  берілген негізгі  құралдардың қаржы лизингі бойынша алынған сыйақы сомасына, кейіннен оларды лизинг алушыға бере отырып, азайтады.</a:t>
            </a:r>
            <a:endParaRPr lang="ru-RU" sz="3800" dirty="0">
              <a:solidFill>
                <a:schemeClr val="bg1"/>
              </a:solidFill>
              <a:latin typeface="Times New Roman" pitchFamily="18" charset="0"/>
              <a:cs typeface="Times New Roman" pitchFamily="18" charset="0"/>
            </a:endParaRPr>
          </a:p>
          <a:p>
            <a:r>
              <a:rPr lang="kk-KZ" sz="3800" dirty="0">
                <a:solidFill>
                  <a:schemeClr val="bg1"/>
                </a:solidFill>
                <a:latin typeface="Times New Roman" pitchFamily="18" charset="0"/>
                <a:cs typeface="Times New Roman" pitchFamily="18" charset="0"/>
              </a:rPr>
              <a:t>Салық төлеушінің амортизациялық аударымдарды есептен шығаруға заңға сәйкес жүргізілген, пайдалануға алғаш енгізілген тіркелген активтерді 3 жылдық кезеңге аяқталғанға дейін өткізген жағдайда жасалған қосымша шегерім сомасы салық төлеушінің тіркелген активтерді өткізген салық кезеңіндегі салық салынатын табысын арттыруға қатысты болады.</a:t>
            </a:r>
            <a:endParaRPr lang="ru-RU" sz="3800" dirty="0">
              <a:solidFill>
                <a:schemeClr val="bg1"/>
              </a:solidFill>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971286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3570"/>
                            </p:stCondLst>
                            <p:childTnLst>
                              <p:par>
                                <p:cTn id="10" presetID="16" presetClass="emph" presetSubtype="0" fill="hold" nodeType="afterEffect">
                                  <p:stCondLst>
                                    <p:cond delay="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12460"/>
                            </p:stCondLst>
                            <p:childTnLst>
                              <p:par>
                                <p:cTn id="15" presetID="16" presetClass="emph" presetSubtype="0" fill="hold" nodeType="afterEffect">
                                  <p:stCondLst>
                                    <p:cond delay="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19180"/>
                            </p:stCondLst>
                            <p:childTnLst>
                              <p:par>
                                <p:cTn id="20" presetID="16" presetClass="emph" presetSubtype="0" fill="hold" nodeType="afterEffect">
                                  <p:stCondLst>
                                    <p:cond delay="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24220"/>
                            </p:stCondLst>
                            <p:childTnLst>
                              <p:par>
                                <p:cTn id="25" presetID="16" presetClass="emph" presetSubtype="0" fill="hold" nodeType="afterEffect">
                                  <p:stCondLst>
                                    <p:cond delay="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30310"/>
                            </p:stCondLst>
                            <p:childTnLst>
                              <p:par>
                                <p:cTn id="30" presetID="16" presetClass="emph" presetSubtype="0" fill="hold" nodeType="afterEffect">
                                  <p:stCondLst>
                                    <p:cond delay="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par>
                          <p:cTn id="34" fill="hold">
                            <p:stCondLst>
                              <p:cond delay="50190"/>
                            </p:stCondLst>
                            <p:childTnLst>
                              <p:par>
                                <p:cTn id="35" presetID="16" presetClass="emph" presetSubtype="0" fill="hold" nodeType="afterEffect">
                                  <p:stCondLst>
                                    <p:cond delay="0"/>
                                  </p:stCondLst>
                                  <p:iterate type="lt">
                                    <p:tmPct val="4000"/>
                                  </p:iterate>
                                  <p:childTnLst>
                                    <p:set>
                                      <p:cBhvr override="childStyle">
                                        <p:cTn id="36" dur="1750" fill="hold"/>
                                        <p:tgtEl>
                                          <p:spTgt spid="3">
                                            <p:txEl>
                                              <p:pRg st="6" end="6"/>
                                            </p:txEl>
                                          </p:spTgt>
                                        </p:tgtEl>
                                        <p:attrNameLst>
                                          <p:attrName>style.color</p:attrName>
                                        </p:attrNameLst>
                                      </p:cBhvr>
                                      <p:to>
                                        <p:clrVal>
                                          <a:srgbClr val="D40606"/>
                                        </p:clrVal>
                                      </p:to>
                                    </p:set>
                                    <p:set>
                                      <p:cBhvr>
                                        <p:cTn id="37" dur="1750" fill="hold"/>
                                        <p:tgtEl>
                                          <p:spTgt spid="3">
                                            <p:txEl>
                                              <p:pRg st="6" end="6"/>
                                            </p:txEl>
                                          </p:spTgt>
                                        </p:tgtEl>
                                        <p:attrNameLst>
                                          <p:attrName>fillcolor</p:attrName>
                                        </p:attrNameLst>
                                      </p:cBhvr>
                                      <p:to>
                                        <p:clrVal>
                                          <a:srgbClr val="D40606"/>
                                        </p:clrVal>
                                      </p:to>
                                    </p:set>
                                    <p:set>
                                      <p:cBhvr>
                                        <p:cTn id="38" dur="1750" fill="hold"/>
                                        <p:tgtEl>
                                          <p:spTgt spid="3">
                                            <p:txEl>
                                              <p:pRg st="6" end="6"/>
                                            </p:txEl>
                                          </p:spTgt>
                                        </p:tgtEl>
                                        <p:attrNameLst>
                                          <p:attrName>fill.type</p:attrName>
                                        </p:attrNameLst>
                                      </p:cBhvr>
                                      <p:to>
                                        <p:strVal val="solid"/>
                                      </p:to>
                                    </p:set>
                                  </p:childTnLst>
                                </p:cTn>
                              </p:par>
                            </p:childTnLst>
                          </p:cTn>
                        </p:par>
                        <p:par>
                          <p:cTn id="39" fill="hold">
                            <p:stCondLst>
                              <p:cond delay="63770"/>
                            </p:stCondLst>
                            <p:childTnLst>
                              <p:par>
                                <p:cTn id="40" presetID="16" presetClass="emph" presetSubtype="0" fill="hold" nodeType="afterEffect">
                                  <p:stCondLst>
                                    <p:cond delay="0"/>
                                  </p:stCondLst>
                                  <p:iterate type="lt">
                                    <p:tmPct val="4000"/>
                                  </p:iterate>
                                  <p:childTnLst>
                                    <p:set>
                                      <p:cBhvr override="childStyle">
                                        <p:cTn id="41" dur="1750" fill="hold"/>
                                        <p:tgtEl>
                                          <p:spTgt spid="3">
                                            <p:txEl>
                                              <p:pRg st="7" end="7"/>
                                            </p:txEl>
                                          </p:spTgt>
                                        </p:tgtEl>
                                        <p:attrNameLst>
                                          <p:attrName>style.color</p:attrName>
                                        </p:attrNameLst>
                                      </p:cBhvr>
                                      <p:to>
                                        <p:clrVal>
                                          <a:srgbClr val="D40606"/>
                                        </p:clrVal>
                                      </p:to>
                                    </p:set>
                                    <p:set>
                                      <p:cBhvr>
                                        <p:cTn id="42" dur="1750" fill="hold"/>
                                        <p:tgtEl>
                                          <p:spTgt spid="3">
                                            <p:txEl>
                                              <p:pRg st="7" end="7"/>
                                            </p:txEl>
                                          </p:spTgt>
                                        </p:tgtEl>
                                        <p:attrNameLst>
                                          <p:attrName>fillcolor</p:attrName>
                                        </p:attrNameLst>
                                      </p:cBhvr>
                                      <p:to>
                                        <p:clrVal>
                                          <a:srgbClr val="D40606"/>
                                        </p:clrVal>
                                      </p:to>
                                    </p:set>
                                    <p:set>
                                      <p:cBhvr>
                                        <p:cTn id="43" dur="1750" fill="hold"/>
                                        <p:tgtEl>
                                          <p:spTgt spid="3">
                                            <p:txEl>
                                              <p:pRg st="7" end="7"/>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609416"/>
            <a:ext cx="8147248" cy="4846320"/>
          </a:xfrm>
        </p:spPr>
        <p:txBody>
          <a:bodyPr>
            <a:noAutofit/>
          </a:bodyPr>
          <a:lstStyle/>
          <a:p>
            <a:r>
              <a:rPr lang="kk-KZ" sz="1600" dirty="0">
                <a:solidFill>
                  <a:schemeClr val="bg1"/>
                </a:solidFill>
                <a:latin typeface="Times New Roman" pitchFamily="18" charset="0"/>
                <a:cs typeface="Times New Roman" pitchFamily="18" charset="0"/>
              </a:rPr>
              <a:t>Корпорациялық табыс салығы салық кезеңi үшiн белгiленген ставканы ауыстырылатын залалдар сомасына азайтылған салық салынатын табысқа жүргiзiлген түзетулердi ескере отырып қолдану жолымен есептеп шығарылады. Салық төлеушiлер белгіленген мерзімде аванстық төлемдердi енгiзу жолымен салық кезеңi iшiнде корпорациялық табыс салығын төлейдi. </a:t>
            </a:r>
            <a:endParaRPr lang="ru-RU" sz="1600" dirty="0">
              <a:solidFill>
                <a:schemeClr val="bg1"/>
              </a:solidFill>
              <a:latin typeface="Times New Roman" pitchFamily="18" charset="0"/>
              <a:cs typeface="Times New Roman" pitchFamily="18" charset="0"/>
            </a:endParaRPr>
          </a:p>
          <a:p>
            <a:r>
              <a:rPr lang="kk-KZ" sz="1600" dirty="0">
                <a:solidFill>
                  <a:schemeClr val="bg1"/>
                </a:solidFill>
                <a:latin typeface="Times New Roman" pitchFamily="18" charset="0"/>
                <a:cs typeface="Times New Roman" pitchFamily="18" charset="0"/>
              </a:rPr>
              <a:t>Салық кезеңi iшiнде төленетiн корпорациялық табыс салығы бойынша аванстық төлемдер сомаларын салық төлеушi ағымдағы салық кезеңi үшiн корпорациялық табыс салығының болжамды сомасын негiзге ала отырып, бiрақ егер осы бапта өзгеше көзделмесе, өткен салық кезеңi үшiн аванстық төлемдер сомаларының есебiндегi аванстық төлемдердің орташа айлық есептелген сомаларынан кем емес етiп есептеп шығарады. </a:t>
            </a:r>
            <a:endParaRPr lang="ru-RU" sz="1600" dirty="0">
              <a:solidFill>
                <a:schemeClr val="bg1"/>
              </a:solidFill>
              <a:latin typeface="Times New Roman" pitchFamily="18" charset="0"/>
              <a:cs typeface="Times New Roman" pitchFamily="18" charset="0"/>
            </a:endParaRPr>
          </a:p>
          <a:p>
            <a:pPr marL="0" indent="0">
              <a:buNone/>
            </a:pPr>
            <a:r>
              <a:rPr lang="kk-KZ" sz="1600" dirty="0" smtClean="0">
                <a:solidFill>
                  <a:schemeClr val="bg1"/>
                </a:solidFill>
                <a:latin typeface="Times New Roman" pitchFamily="18" charset="0"/>
                <a:cs typeface="Times New Roman" pitchFamily="18" charset="0"/>
              </a:rPr>
              <a:t>Өткен салық кезеңi үшiн корпорациялық табыс салығы бойынша декларацияда көрсетiлген iс жүзiндегi салық мiндеттемесiнiң сомасы өткен салық кезеңi үшiн аванстық төлемдер сомаларының есебiндегi аванстық төлемдер сомаларынан асып кеткен кезде, салық төлеушi өткен салық кезеңi үшiн корпорациялық табыс салығы бойынша декларацияда көрсетiлген iс жүзiндегі салық мiндеттемесi мөлшерiн негiзге ала отырып, декларация тапсырғаннан кейiнгi кезең үшiн аванстық төлемдер сомаларын есептеуге мiндеттi. </a:t>
            </a:r>
            <a:endParaRPr lang="ru-RU" sz="1600" dirty="0" smtClean="0">
              <a:solidFill>
                <a:schemeClr val="bg1"/>
              </a:solidFill>
              <a:latin typeface="Times New Roman" pitchFamily="18" charset="0"/>
              <a:cs typeface="Times New Roman" pitchFamily="18" charset="0"/>
            </a:endParaRPr>
          </a:p>
        </p:txBody>
      </p:sp>
      <p:sp>
        <p:nvSpPr>
          <p:cNvPr id="2" name="Заголовок 1"/>
          <p:cNvSpPr>
            <a:spLocks noGrp="1"/>
          </p:cNvSpPr>
          <p:nvPr>
            <p:ph type="title"/>
          </p:nvPr>
        </p:nvSpPr>
        <p:spPr>
          <a:xfrm>
            <a:off x="457200" y="404664"/>
            <a:ext cx="8229600" cy="1440160"/>
          </a:xfrm>
        </p:spPr>
        <p:txBody>
          <a:bodyPr>
            <a:noAutofit/>
          </a:bodyPr>
          <a:lstStyle/>
          <a:p>
            <a:pPr algn="ctr"/>
            <a:r>
              <a:rPr lang="kk-KZ" sz="3200" b="1" dirty="0" smtClean="0"/>
              <a:t>Корпорациялық </a:t>
            </a:r>
            <a:r>
              <a:rPr lang="kk-KZ" sz="3200" b="1" dirty="0"/>
              <a:t>табыс салығын есептеу мен </a:t>
            </a:r>
            <a:r>
              <a:rPr lang="kk-KZ" sz="3200" b="1" dirty="0" smtClean="0"/>
              <a:t>   төлеу </a:t>
            </a:r>
            <a:r>
              <a:rPr lang="kk-KZ" sz="3200" b="1" dirty="0"/>
              <a:t>тәртібі </a:t>
            </a:r>
            <a:r>
              <a:rPr lang="ru-RU" sz="3200" dirty="0"/>
              <a:t/>
            </a:r>
            <a:br>
              <a:rPr lang="ru-RU" sz="3200" dirty="0"/>
            </a:br>
            <a:endParaRPr lang="ru-RU" sz="3200" dirty="0"/>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969949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25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22860"/>
                            </p:stCondLst>
                            <p:childTnLst>
                              <p:par>
                                <p:cTn id="10" presetID="16" presetClass="emph" presetSubtype="0" fill="hold" nodeType="afterEffect">
                                  <p:stCondLst>
                                    <p:cond delay="25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48940"/>
                            </p:stCondLst>
                            <p:childTnLst>
                              <p:par>
                                <p:cTn id="15" presetID="16" presetClass="emph" presetSubtype="0" fill="hold" nodeType="afterEffect">
                                  <p:stCondLst>
                                    <p:cond delay="25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703912"/>
          </a:xfrm>
        </p:spPr>
        <p:txBody>
          <a:bodyPr>
            <a:noAutofit/>
          </a:bodyPr>
          <a:lstStyle/>
          <a:p>
            <a:r>
              <a:rPr lang="kk-KZ" sz="1600" dirty="0">
                <a:solidFill>
                  <a:schemeClr val="bg1"/>
                </a:solidFill>
                <a:latin typeface="Times New Roman" pitchFamily="18" charset="0"/>
                <a:cs typeface="Times New Roman" pitchFamily="18" charset="0"/>
              </a:rPr>
              <a:t>Корпорациялық табыс салығы бойынша декларация тапсырылғаннан кейiн төленуге тиiс аванстық төлемдер сомаларының есебiн салық төлеушi декларацияны тапсырған күннен бастап жиырма жұмыс күнi iшiнде, бірақ есептік салық кезеңінің 20 сәуірінен кешіктірмей табыс етедi. </a:t>
            </a:r>
            <a:endParaRPr lang="ru-RU" sz="1600" dirty="0">
              <a:solidFill>
                <a:schemeClr val="bg1"/>
              </a:solidFill>
              <a:latin typeface="Times New Roman" pitchFamily="18" charset="0"/>
              <a:cs typeface="Times New Roman" pitchFamily="18" charset="0"/>
            </a:endParaRPr>
          </a:p>
          <a:p>
            <a:r>
              <a:rPr lang="kk-KZ" sz="1600" dirty="0">
                <a:solidFill>
                  <a:schemeClr val="bg1"/>
                </a:solidFill>
                <a:latin typeface="Times New Roman" pitchFamily="18" charset="0"/>
                <a:cs typeface="Times New Roman" pitchFamily="18" charset="0"/>
              </a:rPr>
              <a:t>Салық кезеңiнiң қорытындысы бойынша залал шеккен немесе салық салынатын табысы жоқ салық төлеушiлер корпорациялық табыс салығы бойынша декларация тапсырған күннен бастап жиырма жұмыс күні ішінде, сондай-ақ жаңадан құрылған салық төлеушілер құрылған күннен бастап жиырма жұмыс күнi iшiнде салық кезеңi iшiнде төленуге тиiс аванстық төлемдердiң болжамды сомасының есебiн салық органына табыс етуге мiндеттi. </a:t>
            </a:r>
            <a:endParaRPr lang="ru-RU" sz="1600" dirty="0">
              <a:solidFill>
                <a:schemeClr val="bg1"/>
              </a:solidFill>
              <a:latin typeface="Times New Roman" pitchFamily="18" charset="0"/>
              <a:cs typeface="Times New Roman" pitchFamily="18" charset="0"/>
            </a:endParaRPr>
          </a:p>
          <a:p>
            <a:r>
              <a:rPr lang="kk-KZ" sz="1600" dirty="0" smtClean="0">
                <a:solidFill>
                  <a:schemeClr val="bg1"/>
                </a:solidFill>
                <a:latin typeface="Times New Roman" pitchFamily="18" charset="0"/>
                <a:cs typeface="Times New Roman" pitchFamily="18" charset="0"/>
              </a:rPr>
              <a:t>Салық </a:t>
            </a:r>
            <a:r>
              <a:rPr lang="kk-KZ" sz="1600" dirty="0" smtClean="0">
                <a:solidFill>
                  <a:schemeClr val="bg1"/>
                </a:solidFill>
                <a:latin typeface="Times New Roman" pitchFamily="18" charset="0"/>
                <a:cs typeface="Times New Roman" pitchFamily="18" charset="0"/>
              </a:rPr>
              <a:t>төлеушiлер корпорациялық табыс салығы бойынша аванстық төлемдердi бюджетке белгiленген салық кезеңi iшiнде, анықталған мөлшерде ағымдағы айдың 20-сынан кешiктiрмей ай сайын төлеп тұруға мiндеттi. </a:t>
            </a:r>
            <a:endParaRPr lang="ru-RU" sz="1600" dirty="0" smtClean="0">
              <a:solidFill>
                <a:schemeClr val="bg1"/>
              </a:solidFill>
              <a:latin typeface="Times New Roman" pitchFamily="18" charset="0"/>
              <a:cs typeface="Times New Roman" pitchFamily="18" charset="0"/>
            </a:endParaRPr>
          </a:p>
          <a:p>
            <a:r>
              <a:rPr lang="kk-KZ" sz="1600" dirty="0" smtClean="0">
                <a:solidFill>
                  <a:schemeClr val="bg1"/>
                </a:solidFill>
                <a:latin typeface="Times New Roman" pitchFamily="18" charset="0"/>
                <a:cs typeface="Times New Roman" pitchFamily="18" charset="0"/>
              </a:rPr>
              <a:t>Салық кезеңi iшiнде енгiзiлген аванстық төлемдер сомалары салық кезеңi үшiн корпорациялық табыс салығы жөнiндегi декларация бойынша есептеп шығарылған корпорациялық табыс салығын төлеу есебiне жатқызылады. </a:t>
            </a:r>
            <a:endParaRPr lang="ru-RU" sz="1600" dirty="0" smtClean="0">
              <a:solidFill>
                <a:schemeClr val="bg1"/>
              </a:solidFill>
              <a:latin typeface="Times New Roman" pitchFamily="18" charset="0"/>
              <a:cs typeface="Times New Roman" pitchFamily="18" charset="0"/>
            </a:endParaRPr>
          </a:p>
          <a:p>
            <a:r>
              <a:rPr lang="kk-KZ" sz="1600" dirty="0" smtClean="0">
                <a:solidFill>
                  <a:schemeClr val="bg1"/>
                </a:solidFill>
                <a:latin typeface="Times New Roman" pitchFamily="18" charset="0"/>
                <a:cs typeface="Times New Roman" pitchFamily="18" charset="0"/>
              </a:rPr>
              <a:t>Салық төлеушi салық кезеңiнің қорытындысы бойынша корпорациялық табыс салығы бойынша түпкiлiктi есеп айырысуды (төлемдi) декларация тапсыру үшiн белгiленген мерзiмнен кейiн он жұмыс күнiнен кешiктiрмей жүзеге асырады.</a:t>
            </a:r>
            <a:endParaRPr lang="ru-RU" sz="1600" dirty="0" smtClean="0">
              <a:solidFill>
                <a:schemeClr val="bg1"/>
              </a:solidFill>
              <a:latin typeface="Times New Roman" pitchFamily="18" charset="0"/>
              <a:cs typeface="Times New Roman" pitchFamily="18" charset="0"/>
            </a:endParaRPr>
          </a:p>
          <a:p>
            <a:r>
              <a:rPr lang="kk-KZ" sz="1600" dirty="0" smtClean="0">
                <a:solidFill>
                  <a:schemeClr val="bg1"/>
                </a:solidFill>
                <a:latin typeface="Times New Roman" pitchFamily="18" charset="0"/>
                <a:cs typeface="Times New Roman" pitchFamily="18" charset="0"/>
              </a:rPr>
              <a:t>Күнтiзбелiк жыл корпорациялық табыс салығы үшiн салық кезеңi болып табылады. </a:t>
            </a:r>
            <a:endParaRPr lang="ru-RU" sz="1600" dirty="0" smtClean="0">
              <a:solidFill>
                <a:schemeClr val="bg1"/>
              </a:solidFill>
              <a:latin typeface="Times New Roman" pitchFamily="18" charset="0"/>
              <a:cs typeface="Times New Roman" pitchFamily="18" charset="0"/>
            </a:endParaRPr>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719135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17850"/>
                            </p:stCondLst>
                            <p:childTnLst>
                              <p:par>
                                <p:cTn id="10" presetID="16" presetClass="emph" presetSubtype="0" fill="hold" nodeType="afterEffect">
                                  <p:stCondLst>
                                    <p:cond delay="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44310"/>
                            </p:stCondLst>
                            <p:childTnLst>
                              <p:par>
                                <p:cTn id="15" presetID="16" presetClass="emph" presetSubtype="0" fill="hold" nodeType="afterEffect">
                                  <p:stCondLst>
                                    <p:cond delay="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58450"/>
                            </p:stCondLst>
                            <p:childTnLst>
                              <p:par>
                                <p:cTn id="20" presetID="16" presetClass="emph" presetSubtype="0" fill="hold" nodeType="afterEffect">
                                  <p:stCondLst>
                                    <p:cond delay="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72870"/>
                            </p:stCondLst>
                            <p:childTnLst>
                              <p:par>
                                <p:cTn id="25" presetID="16" presetClass="emph" presetSubtype="0" fill="hold" nodeType="afterEffect">
                                  <p:stCondLst>
                                    <p:cond delay="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87990"/>
                            </p:stCondLst>
                            <p:childTnLst>
                              <p:par>
                                <p:cTn id="30" presetID="16" presetClass="emph" presetSubtype="0" fill="hold" nodeType="afterEffect">
                                  <p:stCondLst>
                                    <p:cond delay="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435280" cy="5343872"/>
          </a:xfrm>
        </p:spPr>
        <p:txBody>
          <a:bodyPr>
            <a:noAutofit/>
          </a:bodyPr>
          <a:lstStyle/>
          <a:p>
            <a:r>
              <a:rPr lang="kk-KZ" sz="1600" dirty="0">
                <a:solidFill>
                  <a:schemeClr val="bg1"/>
                </a:solidFill>
                <a:latin typeface="Times New Roman" pitchFamily="18" charset="0"/>
                <a:cs typeface="Times New Roman" pitchFamily="18" charset="0"/>
              </a:rPr>
              <a:t>Егер ұйым күнтiзбелiк жыл басталғаннан кейiн құрылса, оның құрылу күнiнен бастап күнтiзбелiк жылдың аяғына дейiнгi уақыт кезеңi ол үшiн бiрiншi салық кезеңi болып табылады. </a:t>
            </a:r>
            <a:endParaRPr lang="ru-RU" sz="1600" dirty="0">
              <a:solidFill>
                <a:schemeClr val="bg1"/>
              </a:solidFill>
              <a:latin typeface="Times New Roman" pitchFamily="18" charset="0"/>
              <a:cs typeface="Times New Roman" pitchFamily="18" charset="0"/>
            </a:endParaRPr>
          </a:p>
          <a:p>
            <a:r>
              <a:rPr lang="kk-KZ" sz="1600" dirty="0">
                <a:solidFill>
                  <a:schemeClr val="bg1"/>
                </a:solidFill>
                <a:latin typeface="Times New Roman" pitchFamily="18" charset="0"/>
                <a:cs typeface="Times New Roman" pitchFamily="18" charset="0"/>
              </a:rPr>
              <a:t>Бұл ретте ұйымның оның уәкiлеттi органда мемлекеттік тiркеуге алынған күнi оның құрылған күнi болып саналады. </a:t>
            </a:r>
            <a:endParaRPr lang="ru-RU" sz="1600" dirty="0">
              <a:solidFill>
                <a:schemeClr val="bg1"/>
              </a:solidFill>
              <a:latin typeface="Times New Roman" pitchFamily="18" charset="0"/>
              <a:cs typeface="Times New Roman" pitchFamily="18" charset="0"/>
            </a:endParaRPr>
          </a:p>
          <a:p>
            <a:r>
              <a:rPr lang="kk-KZ" sz="1600" dirty="0">
                <a:solidFill>
                  <a:schemeClr val="bg1"/>
                </a:solidFill>
                <a:latin typeface="Times New Roman" pitchFamily="18" charset="0"/>
                <a:cs typeface="Times New Roman" pitchFamily="18" charset="0"/>
              </a:rPr>
              <a:t>Егер ұйым күнтiзбелiк жылдың аяғына дейiн таратылса, қайта ұйымдастырылса, жыл басталғаннан бастап тарату, қайта ұйымдастыру аяқталған күнге дейiнгi уақыт кезеңi ол үшiн соңғы салық кезеңi болып табылады. </a:t>
            </a:r>
            <a:endParaRPr lang="ru-RU" sz="1600" dirty="0">
              <a:solidFill>
                <a:schemeClr val="bg1"/>
              </a:solidFill>
              <a:latin typeface="Times New Roman" pitchFamily="18" charset="0"/>
              <a:cs typeface="Times New Roman" pitchFamily="18" charset="0"/>
            </a:endParaRPr>
          </a:p>
          <a:p>
            <a:r>
              <a:rPr lang="kk-KZ" sz="1600" dirty="0">
                <a:solidFill>
                  <a:schemeClr val="bg1"/>
                </a:solidFill>
                <a:latin typeface="Times New Roman" pitchFamily="18" charset="0"/>
                <a:cs typeface="Times New Roman" pitchFamily="18" charset="0"/>
              </a:rPr>
              <a:t>Егер күнтiзбелiк жыл басталғаннан кейiн құрылған ұйым осы жылдың аяғына дейiн таратылса, қайта ұйымдастырылса, өзiнiң құрылған күнiнен бастап тарату, қайта ұйымдастыру аяқталған күнге дейiнгi уақыт кезеңi ол үшiн салық кезеңi болып табылады.</a:t>
            </a:r>
            <a:endParaRPr lang="ru-RU" sz="1600" dirty="0">
              <a:solidFill>
                <a:schemeClr val="bg1"/>
              </a:solidFill>
              <a:latin typeface="Times New Roman" pitchFamily="18" charset="0"/>
              <a:cs typeface="Times New Roman" pitchFamily="18" charset="0"/>
            </a:endParaRPr>
          </a:p>
          <a:p>
            <a:r>
              <a:rPr lang="kk-KZ" sz="1600" dirty="0" smtClean="0">
                <a:solidFill>
                  <a:schemeClr val="bg1"/>
                </a:solidFill>
                <a:latin typeface="Times New Roman" pitchFamily="18" charset="0"/>
                <a:cs typeface="Times New Roman" pitchFamily="18" charset="0"/>
              </a:rPr>
              <a:t>Арнайы салық режимiн қолданатын заңды тұлғаларды және Қазақстан Республикасындағы төлем көздерiнен тек қана төлем көздерiнде салық салынуға тиiс табыс алатын және қызметiн Қазақстан Республикасындағы тұрақты мекеме арқылы жүзеге асырмайтын резидент еместердi қоспағанда, корпорациялық табыс салығын төлеушiлер корпорациялық табыс салығы бойынша декларацияны салық органдарына есептi салық кезеңiнен кейiнгi жылдың 31 наурызынан кешiктiрмей табыс етедi. </a:t>
            </a:r>
            <a:endParaRPr lang="ru-RU" sz="1600" dirty="0">
              <a:solidFill>
                <a:schemeClr val="bg1"/>
              </a:solidFill>
              <a:latin typeface="Times New Roman" pitchFamily="18" charset="0"/>
              <a:cs typeface="Times New Roman" pitchFamily="18" charset="0"/>
            </a:endParaRPr>
          </a:p>
          <a:p>
            <a:r>
              <a:rPr lang="kk-KZ" sz="1600" dirty="0" smtClean="0">
                <a:solidFill>
                  <a:schemeClr val="bg1"/>
                </a:solidFill>
                <a:latin typeface="Times New Roman" pitchFamily="18" charset="0"/>
                <a:cs typeface="Times New Roman" pitchFamily="18" charset="0"/>
              </a:rPr>
              <a:t>Корпорациялық табыс салығы жөнiндегi декларация декларациядан және корпорациялық табыс салығы бойынша салық салу объектiлерi мен салық салуға байланысты объектiлер туралы ақпараттарды ашу жөнiндегi қосымшалардан тұрады.</a:t>
            </a:r>
            <a:endParaRPr lang="ru-RU" sz="1600" dirty="0" smtClean="0">
              <a:solidFill>
                <a:schemeClr val="bg1"/>
              </a:solidFill>
              <a:latin typeface="Times New Roman" pitchFamily="18" charset="0"/>
              <a:cs typeface="Times New Roman" pitchFamily="18" charset="0"/>
            </a:endParaRPr>
          </a:p>
        </p:txBody>
      </p:sp>
      <p:pic>
        <p:nvPicPr>
          <p:cNvPr id="4" name="Picture 27" descr="78ce56ae5fa75ac85e3ab5e321d88a9d">
            <a:hlinkClick r:id="rId2"/>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235825" y="5734050"/>
            <a:ext cx="1409700" cy="59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776900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withEffect">
                                  <p:stCondLst>
                                    <p:cond delay="0"/>
                                  </p:stCondLst>
                                  <p:iterate type="lt">
                                    <p:tmPct val="4000"/>
                                  </p:iterate>
                                  <p:childTnLst>
                                    <p:set>
                                      <p:cBhvr override="childStyle">
                                        <p:cTn id="6" dur="1750" fill="hold"/>
                                        <p:tgtEl>
                                          <p:spTgt spid="3">
                                            <p:txEl>
                                              <p:pRg st="0" end="0"/>
                                            </p:txEl>
                                          </p:spTgt>
                                        </p:tgtEl>
                                        <p:attrNameLst>
                                          <p:attrName>style.color</p:attrName>
                                        </p:attrNameLst>
                                      </p:cBhvr>
                                      <p:to>
                                        <p:clrVal>
                                          <a:srgbClr val="D40606"/>
                                        </p:clrVal>
                                      </p:to>
                                    </p:set>
                                    <p:set>
                                      <p:cBhvr>
                                        <p:cTn id="7" dur="1750" fill="hold"/>
                                        <p:tgtEl>
                                          <p:spTgt spid="3">
                                            <p:txEl>
                                              <p:pRg st="0" end="0"/>
                                            </p:txEl>
                                          </p:spTgt>
                                        </p:tgtEl>
                                        <p:attrNameLst>
                                          <p:attrName>fillcolor</p:attrName>
                                        </p:attrNameLst>
                                      </p:cBhvr>
                                      <p:to>
                                        <p:clrVal>
                                          <a:srgbClr val="D40606"/>
                                        </p:clrVal>
                                      </p:to>
                                    </p:set>
                                    <p:set>
                                      <p:cBhvr>
                                        <p:cTn id="8" dur="1750" fill="hold"/>
                                        <p:tgtEl>
                                          <p:spTgt spid="3">
                                            <p:txEl>
                                              <p:pRg st="0" end="0"/>
                                            </p:txEl>
                                          </p:spTgt>
                                        </p:tgtEl>
                                        <p:attrNameLst>
                                          <p:attrName>fill.type</p:attrName>
                                        </p:attrNameLst>
                                      </p:cBhvr>
                                      <p:to>
                                        <p:strVal val="solid"/>
                                      </p:to>
                                    </p:set>
                                  </p:childTnLst>
                                </p:cTn>
                              </p:par>
                            </p:childTnLst>
                          </p:cTn>
                        </p:par>
                        <p:par>
                          <p:cTn id="9" fill="hold">
                            <p:stCondLst>
                              <p:cond delay="12110"/>
                            </p:stCondLst>
                            <p:childTnLst>
                              <p:par>
                                <p:cTn id="10" presetID="16" presetClass="emph" presetSubtype="0" fill="hold" nodeType="afterEffect">
                                  <p:stCondLst>
                                    <p:cond delay="0"/>
                                  </p:stCondLst>
                                  <p:iterate type="lt">
                                    <p:tmPct val="4000"/>
                                  </p:iterate>
                                  <p:childTnLst>
                                    <p:set>
                                      <p:cBhvr override="childStyle">
                                        <p:cTn id="11" dur="1750" fill="hold"/>
                                        <p:tgtEl>
                                          <p:spTgt spid="3">
                                            <p:txEl>
                                              <p:pRg st="1" end="1"/>
                                            </p:txEl>
                                          </p:spTgt>
                                        </p:tgtEl>
                                        <p:attrNameLst>
                                          <p:attrName>style.color</p:attrName>
                                        </p:attrNameLst>
                                      </p:cBhvr>
                                      <p:to>
                                        <p:clrVal>
                                          <a:srgbClr val="D40606"/>
                                        </p:clrVal>
                                      </p:to>
                                    </p:set>
                                    <p:set>
                                      <p:cBhvr>
                                        <p:cTn id="12" dur="1750" fill="hold"/>
                                        <p:tgtEl>
                                          <p:spTgt spid="3">
                                            <p:txEl>
                                              <p:pRg st="1" end="1"/>
                                            </p:txEl>
                                          </p:spTgt>
                                        </p:tgtEl>
                                        <p:attrNameLst>
                                          <p:attrName>fillcolor</p:attrName>
                                        </p:attrNameLst>
                                      </p:cBhvr>
                                      <p:to>
                                        <p:clrVal>
                                          <a:srgbClr val="D40606"/>
                                        </p:clrVal>
                                      </p:to>
                                    </p:set>
                                    <p:set>
                                      <p:cBhvr>
                                        <p:cTn id="13" dur="1750" fill="hold"/>
                                        <p:tgtEl>
                                          <p:spTgt spid="3">
                                            <p:txEl>
                                              <p:pRg st="1" end="1"/>
                                            </p:txEl>
                                          </p:spTgt>
                                        </p:tgtEl>
                                        <p:attrNameLst>
                                          <p:attrName>fill.type</p:attrName>
                                        </p:attrNameLst>
                                      </p:cBhvr>
                                      <p:to>
                                        <p:strVal val="solid"/>
                                      </p:to>
                                    </p:set>
                                  </p:childTnLst>
                                </p:cTn>
                              </p:par>
                            </p:childTnLst>
                          </p:cTn>
                        </p:par>
                        <p:par>
                          <p:cTn id="14" fill="hold">
                            <p:stCondLst>
                              <p:cond delay="20440"/>
                            </p:stCondLst>
                            <p:childTnLst>
                              <p:par>
                                <p:cTn id="15" presetID="16" presetClass="emph" presetSubtype="0" fill="hold" nodeType="afterEffect">
                                  <p:stCondLst>
                                    <p:cond delay="0"/>
                                  </p:stCondLst>
                                  <p:iterate type="lt">
                                    <p:tmPct val="4000"/>
                                  </p:iterate>
                                  <p:childTnLst>
                                    <p:set>
                                      <p:cBhvr override="childStyle">
                                        <p:cTn id="16" dur="1750" fill="hold"/>
                                        <p:tgtEl>
                                          <p:spTgt spid="3">
                                            <p:txEl>
                                              <p:pRg st="2" end="2"/>
                                            </p:txEl>
                                          </p:spTgt>
                                        </p:tgtEl>
                                        <p:attrNameLst>
                                          <p:attrName>style.color</p:attrName>
                                        </p:attrNameLst>
                                      </p:cBhvr>
                                      <p:to>
                                        <p:clrVal>
                                          <a:srgbClr val="D40606"/>
                                        </p:clrVal>
                                      </p:to>
                                    </p:set>
                                    <p:set>
                                      <p:cBhvr>
                                        <p:cTn id="17" dur="1750" fill="hold"/>
                                        <p:tgtEl>
                                          <p:spTgt spid="3">
                                            <p:txEl>
                                              <p:pRg st="2" end="2"/>
                                            </p:txEl>
                                          </p:spTgt>
                                        </p:tgtEl>
                                        <p:attrNameLst>
                                          <p:attrName>fillcolor</p:attrName>
                                        </p:attrNameLst>
                                      </p:cBhvr>
                                      <p:to>
                                        <p:clrVal>
                                          <a:srgbClr val="D40606"/>
                                        </p:clrVal>
                                      </p:to>
                                    </p:set>
                                    <p:set>
                                      <p:cBhvr>
                                        <p:cTn id="18" dur="1750" fill="hold"/>
                                        <p:tgtEl>
                                          <p:spTgt spid="3">
                                            <p:txEl>
                                              <p:pRg st="2" end="2"/>
                                            </p:txEl>
                                          </p:spTgt>
                                        </p:tgtEl>
                                        <p:attrNameLst>
                                          <p:attrName>fill.type</p:attrName>
                                        </p:attrNameLst>
                                      </p:cBhvr>
                                      <p:to>
                                        <p:strVal val="solid"/>
                                      </p:to>
                                    </p:set>
                                  </p:childTnLst>
                                </p:cTn>
                              </p:par>
                            </p:childTnLst>
                          </p:cTn>
                        </p:par>
                        <p:par>
                          <p:cTn id="19" fill="hold">
                            <p:stCondLst>
                              <p:cond delay="34580"/>
                            </p:stCondLst>
                            <p:childTnLst>
                              <p:par>
                                <p:cTn id="20" presetID="16" presetClass="emph" presetSubtype="0" fill="hold" nodeType="afterEffect">
                                  <p:stCondLst>
                                    <p:cond delay="0"/>
                                  </p:stCondLst>
                                  <p:iterate type="lt">
                                    <p:tmPct val="4000"/>
                                  </p:iterate>
                                  <p:childTnLst>
                                    <p:set>
                                      <p:cBhvr override="childStyle">
                                        <p:cTn id="21" dur="1750" fill="hold"/>
                                        <p:tgtEl>
                                          <p:spTgt spid="3">
                                            <p:txEl>
                                              <p:pRg st="3" end="3"/>
                                            </p:txEl>
                                          </p:spTgt>
                                        </p:tgtEl>
                                        <p:attrNameLst>
                                          <p:attrName>style.color</p:attrName>
                                        </p:attrNameLst>
                                      </p:cBhvr>
                                      <p:to>
                                        <p:clrVal>
                                          <a:srgbClr val="D40606"/>
                                        </p:clrVal>
                                      </p:to>
                                    </p:set>
                                    <p:set>
                                      <p:cBhvr>
                                        <p:cTn id="22" dur="1750" fill="hold"/>
                                        <p:tgtEl>
                                          <p:spTgt spid="3">
                                            <p:txEl>
                                              <p:pRg st="3" end="3"/>
                                            </p:txEl>
                                          </p:spTgt>
                                        </p:tgtEl>
                                        <p:attrNameLst>
                                          <p:attrName>fillcolor</p:attrName>
                                        </p:attrNameLst>
                                      </p:cBhvr>
                                      <p:to>
                                        <p:clrVal>
                                          <a:srgbClr val="D40606"/>
                                        </p:clrVal>
                                      </p:to>
                                    </p:set>
                                    <p:set>
                                      <p:cBhvr>
                                        <p:cTn id="23" dur="1750" fill="hold"/>
                                        <p:tgtEl>
                                          <p:spTgt spid="3">
                                            <p:txEl>
                                              <p:pRg st="3" end="3"/>
                                            </p:txEl>
                                          </p:spTgt>
                                        </p:tgtEl>
                                        <p:attrNameLst>
                                          <p:attrName>fill.type</p:attrName>
                                        </p:attrNameLst>
                                      </p:cBhvr>
                                      <p:to>
                                        <p:strVal val="solid"/>
                                      </p:to>
                                    </p:set>
                                  </p:childTnLst>
                                </p:cTn>
                              </p:par>
                            </p:childTnLst>
                          </p:cTn>
                        </p:par>
                        <p:par>
                          <p:cTn id="24" fill="hold">
                            <p:stCondLst>
                              <p:cond delay="50960"/>
                            </p:stCondLst>
                            <p:childTnLst>
                              <p:par>
                                <p:cTn id="25" presetID="16" presetClass="emph" presetSubtype="0" fill="hold" nodeType="afterEffect">
                                  <p:stCondLst>
                                    <p:cond delay="0"/>
                                  </p:stCondLst>
                                  <p:iterate type="lt">
                                    <p:tmPct val="4000"/>
                                  </p:iterate>
                                  <p:childTnLst>
                                    <p:set>
                                      <p:cBhvr override="childStyle">
                                        <p:cTn id="26" dur="1750" fill="hold"/>
                                        <p:tgtEl>
                                          <p:spTgt spid="3">
                                            <p:txEl>
                                              <p:pRg st="4" end="4"/>
                                            </p:txEl>
                                          </p:spTgt>
                                        </p:tgtEl>
                                        <p:attrNameLst>
                                          <p:attrName>style.color</p:attrName>
                                        </p:attrNameLst>
                                      </p:cBhvr>
                                      <p:to>
                                        <p:clrVal>
                                          <a:srgbClr val="D40606"/>
                                        </p:clrVal>
                                      </p:to>
                                    </p:set>
                                    <p:set>
                                      <p:cBhvr>
                                        <p:cTn id="27" dur="1750" fill="hold"/>
                                        <p:tgtEl>
                                          <p:spTgt spid="3">
                                            <p:txEl>
                                              <p:pRg st="4" end="4"/>
                                            </p:txEl>
                                          </p:spTgt>
                                        </p:tgtEl>
                                        <p:attrNameLst>
                                          <p:attrName>fillcolor</p:attrName>
                                        </p:attrNameLst>
                                      </p:cBhvr>
                                      <p:to>
                                        <p:clrVal>
                                          <a:srgbClr val="D40606"/>
                                        </p:clrVal>
                                      </p:to>
                                    </p:set>
                                    <p:set>
                                      <p:cBhvr>
                                        <p:cTn id="28" dur="1750" fill="hold"/>
                                        <p:tgtEl>
                                          <p:spTgt spid="3">
                                            <p:txEl>
                                              <p:pRg st="4" end="4"/>
                                            </p:txEl>
                                          </p:spTgt>
                                        </p:tgtEl>
                                        <p:attrNameLst>
                                          <p:attrName>fill.type</p:attrName>
                                        </p:attrNameLst>
                                      </p:cBhvr>
                                      <p:to>
                                        <p:strVal val="solid"/>
                                      </p:to>
                                    </p:set>
                                  </p:childTnLst>
                                </p:cTn>
                              </p:par>
                            </p:childTnLst>
                          </p:cTn>
                        </p:par>
                        <p:par>
                          <p:cTn id="29" fill="hold">
                            <p:stCondLst>
                              <p:cond delay="80640"/>
                            </p:stCondLst>
                            <p:childTnLst>
                              <p:par>
                                <p:cTn id="30" presetID="16" presetClass="emph" presetSubtype="0" fill="hold" nodeType="afterEffect">
                                  <p:stCondLst>
                                    <p:cond delay="0"/>
                                  </p:stCondLst>
                                  <p:iterate type="lt">
                                    <p:tmPct val="4000"/>
                                  </p:iterate>
                                  <p:childTnLst>
                                    <p:set>
                                      <p:cBhvr override="childStyle">
                                        <p:cTn id="31" dur="1750" fill="hold"/>
                                        <p:tgtEl>
                                          <p:spTgt spid="3">
                                            <p:txEl>
                                              <p:pRg st="5" end="5"/>
                                            </p:txEl>
                                          </p:spTgt>
                                        </p:tgtEl>
                                        <p:attrNameLst>
                                          <p:attrName>style.color</p:attrName>
                                        </p:attrNameLst>
                                      </p:cBhvr>
                                      <p:to>
                                        <p:clrVal>
                                          <a:srgbClr val="D40606"/>
                                        </p:clrVal>
                                      </p:to>
                                    </p:set>
                                    <p:set>
                                      <p:cBhvr>
                                        <p:cTn id="32" dur="1750" fill="hold"/>
                                        <p:tgtEl>
                                          <p:spTgt spid="3">
                                            <p:txEl>
                                              <p:pRg st="5" end="5"/>
                                            </p:txEl>
                                          </p:spTgt>
                                        </p:tgtEl>
                                        <p:attrNameLst>
                                          <p:attrName>fillcolor</p:attrName>
                                        </p:attrNameLst>
                                      </p:cBhvr>
                                      <p:to>
                                        <p:clrVal>
                                          <a:srgbClr val="D40606"/>
                                        </p:clrVal>
                                      </p:to>
                                    </p:set>
                                    <p:set>
                                      <p:cBhvr>
                                        <p:cTn id="33" dur="1750" fill="hold"/>
                                        <p:tgtEl>
                                          <p:spTgt spid="3">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1339440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ctr"/>
            <a:r>
              <a:rPr lang="kk-KZ" sz="3200" b="1" dirty="0">
                <a:solidFill>
                  <a:schemeClr val="bg1"/>
                </a:solidFill>
                <a:latin typeface="Times New Roman" panose="02020603050405020304" pitchFamily="18" charset="0"/>
                <a:cs typeface="Times New Roman" panose="02020603050405020304" pitchFamily="18" charset="0"/>
              </a:rPr>
              <a:t> Дәрістің  мақсаты: </a:t>
            </a:r>
            <a:endParaRPr lang="kk-KZ" sz="3200" b="1" dirty="0" smtClean="0">
              <a:solidFill>
                <a:schemeClr val="bg1"/>
              </a:solidFill>
              <a:latin typeface="Times New Roman" panose="02020603050405020304" pitchFamily="18" charset="0"/>
              <a:cs typeface="Times New Roman" panose="02020603050405020304" pitchFamily="18" charset="0"/>
            </a:endParaRPr>
          </a:p>
          <a:p>
            <a:pPr algn="ctr"/>
            <a:r>
              <a:rPr lang="kk-KZ" sz="3200" dirty="0" smtClean="0">
                <a:solidFill>
                  <a:schemeClr val="bg1"/>
                </a:solidFill>
                <a:latin typeface="Times New Roman" panose="02020603050405020304" pitchFamily="18" charset="0"/>
                <a:cs typeface="Times New Roman" panose="02020603050405020304" pitchFamily="18" charset="0"/>
              </a:rPr>
              <a:t>Қаржылық </a:t>
            </a:r>
            <a:r>
              <a:rPr lang="kk-KZ" sz="3200" dirty="0">
                <a:solidFill>
                  <a:schemeClr val="bg1"/>
                </a:solidFill>
                <a:latin typeface="Times New Roman" panose="02020603050405020304" pitchFamily="18" charset="0"/>
                <a:cs typeface="Times New Roman" panose="02020603050405020304" pitchFamily="18" charset="0"/>
              </a:rPr>
              <a:t>институттар төлейтін корпоративтік табыс салығын ерекшеліктерін  түсіндіру</a:t>
            </a:r>
            <a:endParaRPr lang="ru-RU" sz="3200" dirty="0">
              <a:solidFill>
                <a:schemeClr val="bg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491851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a:t>ДӘРІСТІҢ ЖОСПАРЫ </a:t>
            </a:r>
            <a:endParaRPr lang="ru-RU" dirty="0"/>
          </a:p>
        </p:txBody>
      </p:sp>
      <p:sp>
        <p:nvSpPr>
          <p:cNvPr id="3" name="Объект 2"/>
          <p:cNvSpPr>
            <a:spLocks noGrp="1"/>
          </p:cNvSpPr>
          <p:nvPr>
            <p:ph idx="1"/>
          </p:nvPr>
        </p:nvSpPr>
        <p:spPr>
          <a:xfrm>
            <a:off x="457200" y="1609416"/>
            <a:ext cx="7931224" cy="4846320"/>
          </a:xfrm>
        </p:spPr>
        <p:txBody>
          <a:bodyPr/>
          <a:lstStyle/>
          <a:p>
            <a:r>
              <a:rPr lang="ru-RU" dirty="0" smtClean="0"/>
              <a:t>1. </a:t>
            </a:r>
            <a:r>
              <a:rPr lang="kk-KZ" sz="2800" dirty="0">
                <a:solidFill>
                  <a:schemeClr val="bg1"/>
                </a:solidFill>
                <a:latin typeface="Times New Roman" panose="02020603050405020304" pitchFamily="18" charset="0"/>
                <a:cs typeface="Times New Roman" panose="02020603050405020304" pitchFamily="18" charset="0"/>
              </a:rPr>
              <a:t>Жылдық жиынтық табысты есептеудегі </a:t>
            </a:r>
            <a:r>
              <a:rPr lang="kk-KZ" sz="2800" dirty="0" smtClean="0">
                <a:solidFill>
                  <a:schemeClr val="bg1"/>
                </a:solidFill>
                <a:latin typeface="Times New Roman" panose="02020603050405020304" pitchFamily="18" charset="0"/>
                <a:cs typeface="Times New Roman" panose="02020603050405020304" pitchFamily="18" charset="0"/>
              </a:rPr>
              <a:t>шегерімдер</a:t>
            </a:r>
          </a:p>
          <a:p>
            <a:r>
              <a:rPr lang="kk-KZ" sz="2800" dirty="0" smtClean="0">
                <a:solidFill>
                  <a:schemeClr val="bg1"/>
                </a:solidFill>
                <a:latin typeface="Times New Roman" panose="02020603050405020304" pitchFamily="18" charset="0"/>
                <a:cs typeface="Times New Roman" panose="02020603050405020304" pitchFamily="18" charset="0"/>
              </a:rPr>
              <a:t>2. Корпоративті табыс салығының ставкалары</a:t>
            </a:r>
          </a:p>
          <a:p>
            <a:r>
              <a:rPr lang="kk-KZ" sz="2800" dirty="0" smtClean="0">
                <a:solidFill>
                  <a:schemeClr val="bg1"/>
                </a:solidFill>
                <a:latin typeface="Times New Roman" panose="02020603050405020304" pitchFamily="18" charset="0"/>
                <a:cs typeface="Times New Roman" panose="02020603050405020304" pitchFamily="18" charset="0"/>
              </a:rPr>
              <a:t>3.</a:t>
            </a:r>
            <a:r>
              <a:rPr lang="kk-KZ" sz="2800" dirty="0">
                <a:solidFill>
                  <a:schemeClr val="bg1"/>
                </a:solidFill>
                <a:latin typeface="Times New Roman" panose="02020603050405020304" pitchFamily="18" charset="0"/>
                <a:cs typeface="Times New Roman" panose="02020603050405020304" pitchFamily="18" charset="0"/>
              </a:rPr>
              <a:t> Жылдық жиынтық табыс негізінде корпоративтік табыс салығының есептеу және төлеу тәртібі  </a:t>
            </a:r>
            <a:r>
              <a:rPr lang="kk-KZ" sz="2800" dirty="0"/>
              <a:t>                 </a:t>
            </a:r>
            <a:endParaRPr lang="ru-RU" sz="2800" dirty="0"/>
          </a:p>
          <a:p>
            <a:endParaRPr lang="kk-KZ" sz="2800"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517497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7239000" cy="1080120"/>
          </a:xfrm>
        </p:spPr>
        <p:txBody>
          <a:bodyPr>
            <a:normAutofit fontScale="90000"/>
          </a:bodyPr>
          <a:lstStyle/>
          <a:p>
            <a:r>
              <a:rPr lang="kk-KZ" sz="1800" b="1" i="1" u="sng" dirty="0" smtClean="0"/>
              <a:t>Салықтық шегерістер –</a:t>
            </a:r>
            <a:r>
              <a:rPr lang="kk-KZ" sz="1800" dirty="0" smtClean="0"/>
              <a:t>заңмен бекітілген шекте салық төлеушінің ЖЖТ-ты алуға байланысты шығындары. Оған өткізілген тауар,қызмет, жұмыс бойынша шығындар және басқа да шығындар, оның ішінде:</a:t>
            </a:r>
            <a:r>
              <a:rPr lang="ru-RU" sz="2400" dirty="0" smtClean="0"/>
              <a:t/>
            </a:r>
            <a:br>
              <a:rPr lang="ru-RU" sz="2400" dirty="0" smtClean="0"/>
            </a:br>
            <a:endParaRPr lang="ru-RU" sz="2400" dirty="0"/>
          </a:p>
        </p:txBody>
      </p:sp>
      <p:sp>
        <p:nvSpPr>
          <p:cNvPr id="3" name="Объект 2"/>
          <p:cNvSpPr>
            <a:spLocks noGrp="1"/>
          </p:cNvSpPr>
          <p:nvPr>
            <p:ph idx="1"/>
          </p:nvPr>
        </p:nvSpPr>
        <p:spPr>
          <a:xfrm>
            <a:off x="457200" y="1600200"/>
            <a:ext cx="8229600" cy="5141168"/>
          </a:xfrm>
        </p:spPr>
        <p:txBody>
          <a:bodyPr>
            <a:normAutofit fontScale="92500" lnSpcReduction="20000"/>
          </a:bodyPr>
          <a:lstStyle/>
          <a:p>
            <a:pPr lvl="0"/>
            <a:r>
              <a:rPr lang="kk-KZ" sz="2400" dirty="0" smtClean="0">
                <a:solidFill>
                  <a:schemeClr val="bg1"/>
                </a:solidFill>
              </a:rPr>
              <a:t>Тауарла-материалдық </a:t>
            </a:r>
            <a:r>
              <a:rPr lang="kk-KZ" sz="2400" dirty="0">
                <a:solidFill>
                  <a:schemeClr val="bg1"/>
                </a:solidFill>
              </a:rPr>
              <a:t>қорлар бойынша;</a:t>
            </a:r>
            <a:endParaRPr lang="ru-RU" sz="2400" dirty="0">
              <a:solidFill>
                <a:schemeClr val="bg1"/>
              </a:solidFill>
            </a:endParaRPr>
          </a:p>
          <a:p>
            <a:pPr lvl="0"/>
            <a:r>
              <a:rPr lang="kk-KZ" sz="2400" dirty="0">
                <a:solidFill>
                  <a:schemeClr val="bg1"/>
                </a:solidFill>
              </a:rPr>
              <a:t>Тіркелген активтер;</a:t>
            </a:r>
            <a:endParaRPr lang="ru-RU" sz="2400" dirty="0">
              <a:solidFill>
                <a:schemeClr val="bg1"/>
              </a:solidFill>
            </a:endParaRPr>
          </a:p>
          <a:p>
            <a:pPr lvl="0"/>
            <a:r>
              <a:rPr lang="kk-KZ" sz="2400" dirty="0">
                <a:solidFill>
                  <a:schemeClr val="bg1"/>
                </a:solidFill>
              </a:rPr>
              <a:t>Еңбекке ақы төлеу;</a:t>
            </a:r>
            <a:endParaRPr lang="ru-RU" sz="2400" dirty="0">
              <a:solidFill>
                <a:schemeClr val="bg1"/>
              </a:solidFill>
            </a:endParaRPr>
          </a:p>
          <a:p>
            <a:pPr lvl="0"/>
            <a:r>
              <a:rPr lang="kk-KZ" sz="2400" dirty="0">
                <a:solidFill>
                  <a:schemeClr val="bg1"/>
                </a:solidFill>
              </a:rPr>
              <a:t>Төленген күмәнді міндеттемелер бойынша;</a:t>
            </a:r>
            <a:endParaRPr lang="ru-RU" sz="2400" dirty="0">
              <a:solidFill>
                <a:schemeClr val="bg1"/>
              </a:solidFill>
            </a:endParaRPr>
          </a:p>
          <a:p>
            <a:pPr lvl="0"/>
            <a:r>
              <a:rPr lang="kk-KZ" sz="2400" dirty="0">
                <a:solidFill>
                  <a:schemeClr val="bg1"/>
                </a:solidFill>
              </a:rPr>
              <a:t>Күмәнді талаптар бойынша;</a:t>
            </a:r>
            <a:endParaRPr lang="ru-RU" sz="2400" dirty="0">
              <a:solidFill>
                <a:schemeClr val="bg1"/>
              </a:solidFill>
            </a:endParaRPr>
          </a:p>
          <a:p>
            <a:pPr lvl="0"/>
            <a:r>
              <a:rPr lang="kk-KZ" sz="2400" dirty="0">
                <a:solidFill>
                  <a:schemeClr val="bg1"/>
                </a:solidFill>
              </a:rPr>
              <a:t>Іс сапар шығындарын шегеру;</a:t>
            </a:r>
            <a:endParaRPr lang="ru-RU" sz="2400" dirty="0">
              <a:solidFill>
                <a:schemeClr val="bg1"/>
              </a:solidFill>
            </a:endParaRPr>
          </a:p>
          <a:p>
            <a:pPr lvl="0"/>
            <a:r>
              <a:rPr lang="kk-KZ" sz="2400" dirty="0">
                <a:solidFill>
                  <a:schemeClr val="bg1"/>
                </a:solidFill>
              </a:rPr>
              <a:t>Сыйақы бойынша;</a:t>
            </a:r>
            <a:endParaRPr lang="ru-RU" sz="2400" dirty="0">
              <a:solidFill>
                <a:schemeClr val="bg1"/>
              </a:solidFill>
            </a:endParaRPr>
          </a:p>
          <a:p>
            <a:pPr lvl="0"/>
            <a:r>
              <a:rPr lang="kk-KZ" sz="2400" dirty="0">
                <a:solidFill>
                  <a:schemeClr val="bg1"/>
                </a:solidFill>
              </a:rPr>
              <a:t>Теріс бағамдық айырма бойынша;</a:t>
            </a:r>
            <a:endParaRPr lang="ru-RU" sz="2400" dirty="0">
              <a:solidFill>
                <a:schemeClr val="bg1"/>
              </a:solidFill>
            </a:endParaRPr>
          </a:p>
          <a:p>
            <a:pPr lvl="0"/>
            <a:r>
              <a:rPr lang="kk-KZ" sz="2400" dirty="0">
                <a:solidFill>
                  <a:schemeClr val="bg1"/>
                </a:solidFill>
              </a:rPr>
              <a:t>Әлеуметтік төлемдерге жұмсалған шығыстар бойынша;</a:t>
            </a:r>
            <a:endParaRPr lang="ru-RU" sz="2400" dirty="0">
              <a:solidFill>
                <a:schemeClr val="bg1"/>
              </a:solidFill>
            </a:endParaRPr>
          </a:p>
          <a:p>
            <a:pPr lvl="0"/>
            <a:r>
              <a:rPr lang="kk-KZ" sz="2400" dirty="0">
                <a:solidFill>
                  <a:schemeClr val="bg1"/>
                </a:solidFill>
              </a:rPr>
              <a:t>Сақтандыру сыйақылар бойынша;</a:t>
            </a:r>
            <a:endParaRPr lang="ru-RU" sz="2400" dirty="0">
              <a:solidFill>
                <a:schemeClr val="bg1"/>
              </a:solidFill>
            </a:endParaRPr>
          </a:p>
          <a:p>
            <a:pPr lvl="0"/>
            <a:r>
              <a:rPr lang="kk-KZ" sz="2400" dirty="0">
                <a:solidFill>
                  <a:schemeClr val="bg1"/>
                </a:solidFill>
              </a:rPr>
              <a:t>Тіркелген активтерді жөндеуге жұмсалған шығыстар бойынша;</a:t>
            </a:r>
            <a:endParaRPr lang="ru-RU" sz="2400" dirty="0">
              <a:solidFill>
                <a:schemeClr val="bg1"/>
              </a:solidFill>
            </a:endParaRPr>
          </a:p>
          <a:p>
            <a:pPr lvl="0"/>
            <a:r>
              <a:rPr lang="kk-KZ" sz="2400" dirty="0" smtClean="0">
                <a:solidFill>
                  <a:schemeClr val="bg1"/>
                </a:solidFill>
              </a:rPr>
              <a:t>Бюджетке </a:t>
            </a:r>
            <a:r>
              <a:rPr lang="kk-KZ" sz="2400" dirty="0">
                <a:solidFill>
                  <a:schemeClr val="bg1"/>
                </a:solidFill>
              </a:rPr>
              <a:t>төленген салықтар бойынша;</a:t>
            </a:r>
            <a:endParaRPr lang="ru-RU" sz="2400" dirty="0">
              <a:solidFill>
                <a:schemeClr val="bg1"/>
              </a:solidFill>
            </a:endParaRPr>
          </a:p>
          <a:p>
            <a:pPr lvl="0"/>
            <a:r>
              <a:rPr lang="kk-KZ" sz="2400" dirty="0">
                <a:solidFill>
                  <a:schemeClr val="bg1"/>
                </a:solidFill>
              </a:rPr>
              <a:t>Өкілдік шығыстар сомасының шегерімі</a:t>
            </a:r>
            <a:endParaRPr lang="ru-RU" sz="2400" dirty="0">
              <a:solidFill>
                <a:schemeClr val="bg1"/>
              </a:solidFill>
            </a:endParaRPr>
          </a:p>
          <a:p>
            <a:pPr lvl="0"/>
            <a:r>
              <a:rPr lang="kk-KZ" sz="2400" dirty="0">
                <a:solidFill>
                  <a:schemeClr val="bg1"/>
                </a:solidFill>
              </a:rPr>
              <a:t>Басқа да шығыстар бойынша шегерімге жатады.</a:t>
            </a:r>
            <a:endParaRPr lang="ru-RU" sz="2400" dirty="0">
              <a:solidFill>
                <a:schemeClr val="bg1"/>
              </a:solidFill>
            </a:endParaRPr>
          </a:p>
          <a:p>
            <a:endParaRPr lang="ru-RU" dirty="0"/>
          </a:p>
        </p:txBody>
      </p:sp>
    </p:spTree>
    <p:extLst>
      <p:ext uri="{BB962C8B-B14F-4D97-AF65-F5344CB8AC3E}">
        <p14:creationId xmlns:p14="http://schemas.microsoft.com/office/powerpoint/2010/main" val="1927990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000" dirty="0" smtClean="0">
                <a:solidFill>
                  <a:schemeClr val="bg1"/>
                </a:solidFill>
                <a:latin typeface="Times New Roman" panose="02020603050405020304" pitchFamily="18" charset="0"/>
                <a:cs typeface="Times New Roman" panose="02020603050405020304" pitchFamily="18" charset="0"/>
              </a:rPr>
              <a:t>Салық төлеушiнiң табыс алуға бағытталған қызметті жүзеге асыруға байланысты шығыстары салық салынатын табысты айқындау кезiнде шегерiмге жатады</a:t>
            </a:r>
            <a:endParaRPr lang="ru-RU" sz="2000"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57200" y="1600200"/>
            <a:ext cx="7427168" cy="5257800"/>
          </a:xfrm>
        </p:spPr>
        <p:txBody>
          <a:bodyPr>
            <a:normAutofit/>
          </a:bodyPr>
          <a:lstStyle/>
          <a:p>
            <a:pPr marL="0" indent="0">
              <a:buNone/>
            </a:pPr>
            <a:endParaRPr lang="ru-RU" sz="2400" dirty="0"/>
          </a:p>
          <a:p>
            <a:pPr algn="just"/>
            <a:r>
              <a:rPr lang="kk-KZ" sz="2000" dirty="0">
                <a:solidFill>
                  <a:schemeClr val="bg1"/>
                </a:solidFill>
                <a:latin typeface="Times New Roman" panose="02020603050405020304" pitchFamily="18" charset="0"/>
                <a:cs typeface="Times New Roman" panose="02020603050405020304" pitchFamily="18" charset="0"/>
              </a:rPr>
              <a:t>Шегерiмдердi салық төлеуші өзінің табыс алуға бағытталған қызметіне байланысты шығыстарды растайтын құжаттары болған кезде жүргiзедi. Бұл шығыстар, халықаралық қаржылық есептілік стандарттарына және Қазақстан Республикасының бухгалтерлік есеп және қаржылық есептілік туралы заңнамасының талаптарына сәйкес айқындалатын болашақтағы кезеңдердің шығыстарын қоспағанда, олар іс жүзінде жүргiзiлген салық кезеңiнде шегерiмге жатады. </a:t>
            </a:r>
            <a:endParaRPr lang="ru-RU" sz="2000"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16312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kumimoji="0" lang="kk-KZ" altLang="ru-RU" sz="2700" b="1" i="1" u="none" strike="noStrike" cap="none" normalizeH="0" baseline="0" dirty="0" smtClean="0">
                <a:ln>
                  <a:noFill/>
                </a:ln>
                <a:solidFill>
                  <a:schemeClr val="bg1"/>
                </a:solidFill>
                <a:effectLst/>
                <a:latin typeface="KZ Times New Roman"/>
                <a:ea typeface="Times New Roman" pitchFamily="18" charset="0"/>
                <a:cs typeface="Arial" pitchFamily="34" charset="0"/>
              </a:rPr>
              <a:t>Сыйақы  бойынша  шегерімдер</a:t>
            </a:r>
            <a:r>
              <a:rPr kumimoji="0" lang="ru-RU" altLang="ru-RU" sz="800" b="0" i="0" u="none" strike="noStrike" cap="none" normalizeH="0" baseline="0" dirty="0" smtClean="0">
                <a:ln>
                  <a:noFill/>
                </a:ln>
                <a:solidFill>
                  <a:schemeClr val="bg1"/>
                </a:solidFill>
                <a:effectLst/>
                <a:latin typeface="Arial" pitchFamily="34" charset="0"/>
                <a:cs typeface="Arial" pitchFamily="34" charset="0"/>
              </a:rPr>
              <a:t/>
            </a:r>
            <a:br>
              <a:rPr kumimoji="0" lang="ru-RU" altLang="ru-RU" sz="800" b="0" i="0" u="none" strike="noStrike" cap="none" normalizeH="0" baseline="0" dirty="0" smtClean="0">
                <a:ln>
                  <a:noFill/>
                </a:ln>
                <a:solidFill>
                  <a:schemeClr val="bg1"/>
                </a:solidFill>
                <a:effectLst/>
                <a:latin typeface="Arial" pitchFamily="34" charset="0"/>
                <a:cs typeface="Arial" pitchFamily="34" charset="0"/>
              </a:rPr>
            </a:br>
            <a:endParaRPr lang="ru-RU" dirty="0">
              <a:solidFill>
                <a:schemeClr val="bg1"/>
              </a:solidFill>
            </a:endParaRPr>
          </a:p>
        </p:txBody>
      </p:sp>
      <p:sp>
        <p:nvSpPr>
          <p:cNvPr id="6" name="Объект 5"/>
          <p:cNvSpPr>
            <a:spLocks noGrp="1"/>
          </p:cNvSpPr>
          <p:nvPr>
            <p:ph idx="1"/>
          </p:nvPr>
        </p:nvSpPr>
        <p:spPr>
          <a:xfrm>
            <a:off x="251520" y="1052736"/>
            <a:ext cx="8280920" cy="5256583"/>
          </a:xfrm>
        </p:spPr>
        <p:txBody>
          <a:bodyPr>
            <a:normAutofit lnSpcReduction="10000"/>
          </a:bodyPr>
          <a:lstStyle/>
          <a:p>
            <a:pPr marL="0" indent="0">
              <a:buNone/>
            </a:pPr>
            <a:r>
              <a:rPr lang="kk-KZ" dirty="0">
                <a:solidFill>
                  <a:schemeClr val="bg1"/>
                </a:solidFill>
                <a:latin typeface="Times New Roman" panose="02020603050405020304" pitchFamily="18" charset="0"/>
                <a:cs typeface="Times New Roman" panose="02020603050405020304" pitchFamily="18" charset="0"/>
              </a:rPr>
              <a:t>Корпоративтік  табыс  салығы  бойынша  салық  салынатын  табысты  төлеуші  сыйақы  бойынша  шегерімдерге  құқылы  болады.</a:t>
            </a:r>
            <a:endParaRPr lang="ru-RU" dirty="0">
              <a:solidFill>
                <a:schemeClr val="bg1"/>
              </a:solidFill>
              <a:latin typeface="Times New Roman" panose="02020603050405020304" pitchFamily="18" charset="0"/>
              <a:cs typeface="Times New Roman" panose="02020603050405020304" pitchFamily="18" charset="0"/>
            </a:endParaRPr>
          </a:p>
          <a:p>
            <a:pPr marL="0" indent="0">
              <a:buNone/>
            </a:pPr>
            <a:r>
              <a:rPr lang="kk-KZ" dirty="0">
                <a:solidFill>
                  <a:schemeClr val="bg1"/>
                </a:solidFill>
                <a:latin typeface="Times New Roman" panose="02020603050405020304" pitchFamily="18" charset="0"/>
                <a:cs typeface="Times New Roman" panose="02020603050405020304" pitchFamily="18" charset="0"/>
              </a:rPr>
              <a:t>Сыйақы  бойынша  шегерімдер:  </a:t>
            </a:r>
            <a:endParaRPr lang="ru-RU" dirty="0">
              <a:solidFill>
                <a:schemeClr val="bg1"/>
              </a:solidFill>
              <a:latin typeface="Times New Roman" panose="02020603050405020304" pitchFamily="18" charset="0"/>
              <a:cs typeface="Times New Roman" panose="02020603050405020304" pitchFamily="18" charset="0"/>
            </a:endParaRPr>
          </a:p>
          <a:p>
            <a:pPr lvl="0"/>
            <a:r>
              <a:rPr lang="kk-KZ" dirty="0">
                <a:solidFill>
                  <a:schemeClr val="bg1"/>
                </a:solidFill>
                <a:latin typeface="Times New Roman" panose="02020603050405020304" pitchFamily="18" charset="0"/>
                <a:cs typeface="Times New Roman" panose="02020603050405020304" pitchFamily="18" charset="0"/>
              </a:rPr>
              <a:t>Алынған  несие  бойынша  сыйақылар,  соның  ішінде  құрылысқа  және  құрылыс  кезеңі  ішінде  төленетін  несие  бойынша  сыйақы дан  басқа  қаржы  лизингісі  түрінде.</a:t>
            </a:r>
            <a:endParaRPr lang="ru-RU" dirty="0">
              <a:solidFill>
                <a:schemeClr val="bg1"/>
              </a:solidFill>
              <a:latin typeface="Times New Roman" panose="02020603050405020304" pitchFamily="18" charset="0"/>
              <a:cs typeface="Times New Roman" panose="02020603050405020304" pitchFamily="18" charset="0"/>
            </a:endParaRPr>
          </a:p>
          <a:p>
            <a:pPr lvl="0"/>
            <a:r>
              <a:rPr lang="kk-KZ" dirty="0">
                <a:solidFill>
                  <a:schemeClr val="bg1"/>
                </a:solidFill>
                <a:latin typeface="Times New Roman" panose="02020603050405020304" pitchFamily="18" charset="0"/>
                <a:cs typeface="Times New Roman" panose="02020603050405020304" pitchFamily="18" charset="0"/>
              </a:rPr>
              <a:t>Бағалы  қағаздардың  иемденушілеріне  эмитентпен  төленетін  дисконт  және  купон.</a:t>
            </a:r>
            <a:endParaRPr lang="ru-RU" dirty="0">
              <a:solidFill>
                <a:schemeClr val="bg1"/>
              </a:solidFill>
              <a:latin typeface="Times New Roman" panose="02020603050405020304" pitchFamily="18" charset="0"/>
              <a:cs typeface="Times New Roman" panose="02020603050405020304" pitchFamily="18" charset="0"/>
            </a:endParaRPr>
          </a:p>
          <a:p>
            <a:pPr lvl="0"/>
            <a:r>
              <a:rPr lang="kk-KZ" dirty="0">
                <a:solidFill>
                  <a:schemeClr val="bg1"/>
                </a:solidFill>
                <a:latin typeface="Times New Roman" panose="02020603050405020304" pitchFamily="18" charset="0"/>
                <a:cs typeface="Times New Roman" panose="02020603050405020304" pitchFamily="18" charset="0"/>
              </a:rPr>
              <a:t>Салым  бойынша  сыйақы  (депозит)</a:t>
            </a:r>
            <a:endParaRPr lang="ru-RU" dirty="0">
              <a:solidFill>
                <a:schemeClr val="bg1"/>
              </a:solidFill>
              <a:latin typeface="Times New Roman" panose="02020603050405020304" pitchFamily="18" charset="0"/>
              <a:cs typeface="Times New Roman" panose="02020603050405020304" pitchFamily="18" charset="0"/>
            </a:endParaRPr>
          </a:p>
          <a:p>
            <a:r>
              <a:rPr lang="kk-KZ" dirty="0">
                <a:solidFill>
                  <a:schemeClr val="bg1"/>
                </a:solidFill>
                <a:latin typeface="Times New Roman" panose="02020603050405020304" pitchFamily="18" charset="0"/>
                <a:cs typeface="Times New Roman" panose="02020603050405020304" pitchFamily="18" charset="0"/>
              </a:rPr>
              <a:t>Сыйақы  бойынша  шегерім  келесі  көлемде  есептеледі.</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480044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400" b="1" i="1" dirty="0">
                <a:solidFill>
                  <a:schemeClr val="bg1"/>
                </a:solidFill>
              </a:rPr>
              <a:t>Төленген күмәнді  міндеттемелер  және  күмәнді  талаптар       бойынша  шегерімдер</a:t>
            </a:r>
            <a:endParaRPr lang="ru-RU" sz="2400" dirty="0">
              <a:solidFill>
                <a:schemeClr val="bg1"/>
              </a:solidFill>
            </a:endParaRPr>
          </a:p>
        </p:txBody>
      </p:sp>
      <p:sp>
        <p:nvSpPr>
          <p:cNvPr id="3" name="Объект 2"/>
          <p:cNvSpPr>
            <a:spLocks noGrp="1"/>
          </p:cNvSpPr>
          <p:nvPr>
            <p:ph idx="1"/>
          </p:nvPr>
        </p:nvSpPr>
        <p:spPr>
          <a:xfrm>
            <a:off x="457200" y="1600200"/>
            <a:ext cx="8229600" cy="5069160"/>
          </a:xfrm>
        </p:spPr>
        <p:txBody>
          <a:bodyPr>
            <a:normAutofit/>
          </a:bodyPr>
          <a:lstStyle/>
          <a:p>
            <a:r>
              <a:rPr lang="kk-KZ" sz="2400" dirty="0">
                <a:solidFill>
                  <a:schemeClr val="bg1"/>
                </a:solidFill>
                <a:latin typeface="Times New Roman" panose="02020603050405020304" pitchFamily="18" charset="0"/>
                <a:cs typeface="Times New Roman" panose="02020603050405020304" pitchFamily="18" charset="0"/>
              </a:rPr>
              <a:t>Салық  Кодексінің  </a:t>
            </a:r>
            <a:r>
              <a:rPr lang="kk-KZ" sz="2400" dirty="0" smtClean="0">
                <a:solidFill>
                  <a:schemeClr val="bg1"/>
                </a:solidFill>
                <a:latin typeface="Times New Roman" panose="02020603050405020304" pitchFamily="18" charset="0"/>
                <a:cs typeface="Times New Roman" panose="02020603050405020304" pitchFamily="18" charset="0"/>
              </a:rPr>
              <a:t>248   </a:t>
            </a:r>
            <a:r>
              <a:rPr lang="kk-KZ" sz="2400" dirty="0">
                <a:solidFill>
                  <a:schemeClr val="bg1"/>
                </a:solidFill>
                <a:latin typeface="Times New Roman" panose="02020603050405020304" pitchFamily="18" charset="0"/>
                <a:cs typeface="Times New Roman" panose="02020603050405020304" pitchFamily="18" charset="0"/>
              </a:rPr>
              <a:t>бабына  сәйкес, бұрын   табыс  деп танылған  күмәнді  міндеттемелерді  салық  төлеуші  кредиторға  төленеген  болса,  онда төленген  төлемнің  көлеміне  шегерім  рұқсат етіледі.</a:t>
            </a:r>
            <a:endParaRPr lang="ru-RU" sz="2400" dirty="0">
              <a:solidFill>
                <a:schemeClr val="bg1"/>
              </a:solidFill>
              <a:latin typeface="Times New Roman" panose="02020603050405020304" pitchFamily="18" charset="0"/>
              <a:cs typeface="Times New Roman" panose="02020603050405020304" pitchFamily="18" charset="0"/>
            </a:endParaRPr>
          </a:p>
          <a:p>
            <a:r>
              <a:rPr lang="kk-KZ" sz="2400" dirty="0">
                <a:solidFill>
                  <a:schemeClr val="bg1"/>
                </a:solidFill>
                <a:latin typeface="Times New Roman" panose="02020603050405020304" pitchFamily="18" charset="0"/>
                <a:cs typeface="Times New Roman" panose="02020603050405020304" pitchFamily="18" charset="0"/>
              </a:rPr>
              <a:t>    Корпоративтік  табыс  салығы  бойынша  декларацияны  дайындау  үшін  төленген  күмәнді  міндеттемелер  бойынша  «Төленген  күмәнді  міндеттемелер  ведомосін  дайындау  керек.</a:t>
            </a:r>
            <a:endParaRPr lang="ru-RU" sz="2400" dirty="0">
              <a:solidFill>
                <a:schemeClr val="bg1"/>
              </a:solidFill>
              <a:latin typeface="Times New Roman" panose="02020603050405020304" pitchFamily="18" charset="0"/>
              <a:cs typeface="Times New Roman" panose="02020603050405020304" pitchFamily="18" charset="0"/>
            </a:endParaRPr>
          </a:p>
          <a:p>
            <a:r>
              <a:rPr lang="kk-KZ" sz="2400" dirty="0">
                <a:solidFill>
                  <a:schemeClr val="bg1"/>
                </a:solidFill>
                <a:latin typeface="Times New Roman" panose="02020603050405020304" pitchFamily="18" charset="0"/>
                <a:cs typeface="Times New Roman" panose="02020603050405020304" pitchFamily="18" charset="0"/>
              </a:rPr>
              <a:t>Төленген  күмәнді  міндеттемелер  бойынша көлемі  Декларацияға  қосымша  берілген»  төленген  күмәнді  міндеттемелер  анықталады.</a:t>
            </a:r>
            <a:endParaRPr lang="ru-RU" sz="2400"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7547544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200" b="1" dirty="0" smtClean="0">
                <a:solidFill>
                  <a:schemeClr val="bg1"/>
                </a:solidFill>
              </a:rPr>
              <a:t>Сақтандыру </a:t>
            </a:r>
            <a:r>
              <a:rPr lang="kk-KZ" sz="2200" b="1" i="1" dirty="0" smtClean="0">
                <a:solidFill>
                  <a:schemeClr val="bg1"/>
                </a:solidFill>
              </a:rPr>
              <a:t>сыйақылары және жарналары  бойынша шығындарды шегеру.</a:t>
            </a:r>
            <a:r>
              <a:rPr lang="ru-RU" sz="2800" dirty="0" smtClean="0"/>
              <a:t/>
            </a:r>
            <a:br>
              <a:rPr lang="ru-RU" sz="2800" dirty="0" smtClean="0"/>
            </a:br>
            <a:endParaRPr lang="ru-RU" sz="2800" dirty="0"/>
          </a:p>
        </p:txBody>
      </p:sp>
      <p:sp>
        <p:nvSpPr>
          <p:cNvPr id="3" name="Объект 2"/>
          <p:cNvSpPr>
            <a:spLocks noGrp="1"/>
          </p:cNvSpPr>
          <p:nvPr>
            <p:ph idx="1"/>
          </p:nvPr>
        </p:nvSpPr>
        <p:spPr>
          <a:xfrm>
            <a:off x="0" y="980728"/>
            <a:ext cx="9144000" cy="5877272"/>
          </a:xfrm>
        </p:spPr>
        <p:txBody>
          <a:bodyPr>
            <a:normAutofit/>
          </a:bodyPr>
          <a:lstStyle/>
          <a:p>
            <a:r>
              <a:rPr lang="kk-KZ" sz="2400" dirty="0" smtClean="0">
                <a:solidFill>
                  <a:schemeClr val="bg1"/>
                </a:solidFill>
                <a:latin typeface="Times New Roman" panose="02020603050405020304" pitchFamily="18" charset="0"/>
                <a:cs typeface="Times New Roman" panose="02020603050405020304" pitchFamily="18" charset="0"/>
              </a:rPr>
              <a:t>Жинақтаушы </a:t>
            </a:r>
            <a:r>
              <a:rPr lang="kk-KZ" sz="2400" dirty="0">
                <a:solidFill>
                  <a:schemeClr val="bg1"/>
                </a:solidFill>
                <a:latin typeface="Times New Roman" panose="02020603050405020304" pitchFamily="18" charset="0"/>
                <a:cs typeface="Times New Roman" panose="02020603050405020304" pitchFamily="18" charset="0"/>
              </a:rPr>
              <a:t>сақтандыру шарттары бойынша сақтандыру сыйақыларын қоспағанда, сақтанушының сақтандыру шарттары бойынша төлеуіне жататын  немесе төлеген сақтандыру </a:t>
            </a:r>
            <a:r>
              <a:rPr lang="kk-KZ" sz="2400" dirty="0" smtClean="0">
                <a:solidFill>
                  <a:schemeClr val="bg1"/>
                </a:solidFill>
                <a:latin typeface="Times New Roman" panose="02020603050405020304" pitchFamily="18" charset="0"/>
                <a:cs typeface="Times New Roman" panose="02020603050405020304" pitchFamily="18" charset="0"/>
              </a:rPr>
              <a:t>сыйақылары </a:t>
            </a:r>
            <a:r>
              <a:rPr lang="kk-KZ" sz="2400" dirty="0">
                <a:solidFill>
                  <a:schemeClr val="bg1"/>
                </a:solidFill>
                <a:latin typeface="Times New Roman" panose="02020603050405020304" pitchFamily="18" charset="0"/>
                <a:cs typeface="Times New Roman" panose="02020603050405020304" pitchFamily="18" charset="0"/>
              </a:rPr>
              <a:t>ҚР-ның Салық Кодексінің </a:t>
            </a:r>
            <a:r>
              <a:rPr lang="kk-KZ" sz="2400" dirty="0" smtClean="0">
                <a:solidFill>
                  <a:schemeClr val="bg1"/>
                </a:solidFill>
                <a:latin typeface="Times New Roman" panose="02020603050405020304" pitchFamily="18" charset="0"/>
                <a:cs typeface="Times New Roman" panose="02020603050405020304" pitchFamily="18" charset="0"/>
              </a:rPr>
              <a:t>249 </a:t>
            </a:r>
            <a:r>
              <a:rPr lang="kk-KZ" sz="2400" dirty="0">
                <a:solidFill>
                  <a:schemeClr val="bg1"/>
                </a:solidFill>
                <a:latin typeface="Times New Roman" panose="02020603050405020304" pitchFamily="18" charset="0"/>
                <a:cs typeface="Times New Roman" panose="02020603050405020304" pitchFamily="18" charset="0"/>
              </a:rPr>
              <a:t>бабына шегерімге жатады.</a:t>
            </a:r>
            <a:endParaRPr lang="ru-RU" sz="2400" dirty="0">
              <a:solidFill>
                <a:schemeClr val="bg1"/>
              </a:solidFill>
              <a:latin typeface="Times New Roman" panose="02020603050405020304" pitchFamily="18" charset="0"/>
              <a:cs typeface="Times New Roman" panose="02020603050405020304" pitchFamily="18" charset="0"/>
            </a:endParaRPr>
          </a:p>
          <a:p>
            <a:r>
              <a:rPr lang="kk-KZ" sz="2400" dirty="0">
                <a:solidFill>
                  <a:schemeClr val="bg1"/>
                </a:solidFill>
                <a:latin typeface="Times New Roman" panose="02020603050405020304" pitchFamily="18" charset="0"/>
                <a:cs typeface="Times New Roman" panose="02020603050405020304" pitchFamily="18" charset="0"/>
              </a:rPr>
              <a:t>	Міндетті сақтандыру түрлері заңнамалық актілермен белгіленеді. Міндеті сақтандырудың тәртібі мен жүргізілу шарттары  ҚР-ның Үкіметі белгілейді. Міндетті сақтандыру кезінде сақтандырушы заңнамамен жазылған сақтандыру түрлері бойынша сақтанушымен міндетті түрде келісім-шарт жасасу керек. </a:t>
            </a:r>
            <a:endParaRPr lang="ru-RU" sz="2400" dirty="0">
              <a:solidFill>
                <a:schemeClr val="bg1"/>
              </a:solidFill>
              <a:latin typeface="Times New Roman" panose="02020603050405020304" pitchFamily="18" charset="0"/>
              <a:cs typeface="Times New Roman" panose="02020603050405020304" pitchFamily="18" charset="0"/>
            </a:endParaRPr>
          </a:p>
          <a:p>
            <a:r>
              <a:rPr lang="kk-KZ" sz="2400" dirty="0">
                <a:solidFill>
                  <a:schemeClr val="bg1"/>
                </a:solidFill>
                <a:latin typeface="Times New Roman" panose="02020603050405020304" pitchFamily="18" charset="0"/>
                <a:cs typeface="Times New Roman" panose="02020603050405020304" pitchFamily="18" charset="0"/>
              </a:rPr>
              <a:t>	Сақтандырудың міндетті түрлері бойынша сақтандыру объектісі сақтандырудың осы түрін реттейтін заңдармен белгіленеді.</a:t>
            </a:r>
            <a:endParaRPr lang="ru-RU" sz="2400"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334282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435280" cy="6453336"/>
          </a:xfrm>
        </p:spPr>
        <p:txBody>
          <a:bodyPr>
            <a:normAutofit/>
          </a:bodyPr>
          <a:lstStyle/>
          <a:p>
            <a:r>
              <a:rPr lang="kk-KZ" sz="2400" dirty="0">
                <a:solidFill>
                  <a:schemeClr val="bg1"/>
                </a:solidFill>
                <a:latin typeface="Times New Roman" panose="02020603050405020304" pitchFamily="18" charset="0"/>
                <a:cs typeface="Times New Roman" panose="02020603050405020304" pitchFamily="18" charset="0"/>
              </a:rPr>
              <a:t>СГД-дан шегерілетін салық төлеушінің сақтандыру төлемі болып: атомдық тәуекелге сақтандыру, жүкті сақтандыру, депозиттерді сақтандыру, мүлікті сақтандыру, ауылшаруашылық жануарларды сақтандыру, банктік кредиттерді, транспорттық , оттан және басқа да қиындықтардан сақтандыру, кәсіпорын мен ұйымдардағы жұмысшыларды сақтандыру, ауылшаруашылық мәдениетті, соттар және тағы басқаны сақтандыру. </a:t>
            </a:r>
            <a:endParaRPr lang="ru-RU" sz="2400" dirty="0">
              <a:solidFill>
                <a:schemeClr val="bg1"/>
              </a:solidFill>
              <a:latin typeface="Times New Roman" panose="02020603050405020304" pitchFamily="18" charset="0"/>
              <a:cs typeface="Times New Roman" panose="02020603050405020304" pitchFamily="18" charset="0"/>
            </a:endParaRPr>
          </a:p>
          <a:p>
            <a:r>
              <a:rPr lang="kk-KZ" sz="2400" dirty="0">
                <a:solidFill>
                  <a:schemeClr val="bg1"/>
                </a:solidFill>
                <a:latin typeface="Times New Roman" panose="02020603050405020304" pitchFamily="18" charset="0"/>
                <a:cs typeface="Times New Roman" panose="02020603050405020304" pitchFamily="18" charset="0"/>
              </a:rPr>
              <a:t>	Банктер–коллективтік кепілдік сақтандыру жарнасының (депозитті) заңды тұлғасының қатысушы жүйесі заңды тұлғаның кепілдік (сақтандырумен) жарнасымен (депозиттерді) байланысты есептелген күнтізбелік, қосымша және төтенше жарнасын шегеріске шығаруына құқысы бар.</a:t>
            </a:r>
            <a:endParaRPr lang="ru-RU" sz="2400" dirty="0">
              <a:solidFill>
                <a:schemeClr val="bg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0172045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138</TotalTime>
  <Words>1324</Words>
  <Application>Microsoft Office PowerPoint</Application>
  <PresentationFormat>Экран (4:3)</PresentationFormat>
  <Paragraphs>86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Изящная</vt:lpstr>
      <vt:lpstr>Презентация PowerPoint</vt:lpstr>
      <vt:lpstr>Презентация PowerPoint</vt:lpstr>
      <vt:lpstr>ДӘРІСТІҢ ЖОСПАРЫ </vt:lpstr>
      <vt:lpstr>Салықтық шегерістер –заңмен бекітілген шекте салық төлеушінің ЖЖТ-ты алуға байланысты шығындары. Оған өткізілген тауар,қызмет, жұмыс бойынша шығындар және басқа да шығындар, оның ішінде: </vt:lpstr>
      <vt:lpstr>Салық төлеушiнiң табыс алуға бағытталған қызметті жүзеге асыруға байланысты шығыстары салық салынатын табысты айқындау кезiнде шегерiмге жатады</vt:lpstr>
      <vt:lpstr>Сыйақы  бойынша  шегерімдер </vt:lpstr>
      <vt:lpstr>Төленген күмәнді  міндеттемелер  және  күмәнді  талаптар       бойынша  шегерімдер</vt:lpstr>
      <vt:lpstr>Сақтандыру сыйақылары және жарналары  бойынша шығындарды шегеру. </vt:lpstr>
      <vt:lpstr>Презентация PowerPoint</vt:lpstr>
      <vt:lpstr>Шегерімге жатқызылмайтын шығындар 264-бап бойынша </vt:lpstr>
      <vt:lpstr>Презентация PowerPoint</vt:lpstr>
      <vt:lpstr>Презентация PowerPoint</vt:lpstr>
      <vt:lpstr>КТС мөлшерлемесі  </vt:lpstr>
      <vt:lpstr>Презентация PowerPoint</vt:lpstr>
      <vt:lpstr>Корпорациялық табыс салығын есептеу мен    төлеу тәртібі  </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16</cp:revision>
  <dcterms:created xsi:type="dcterms:W3CDTF">2021-10-14T07:35:27Z</dcterms:created>
  <dcterms:modified xsi:type="dcterms:W3CDTF">2021-10-21T09:40:30Z</dcterms:modified>
</cp:coreProperties>
</file>